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9" r:id="rId3"/>
    <p:sldId id="257" r:id="rId4"/>
    <p:sldId id="262" r:id="rId5"/>
    <p:sldId id="263" r:id="rId6"/>
    <p:sldId id="264" r:id="rId7"/>
    <p:sldId id="265" r:id="rId8"/>
    <p:sldId id="266" r:id="rId9"/>
    <p:sldId id="258" r:id="rId10"/>
    <p:sldId id="271" r:id="rId11"/>
    <p:sldId id="272" r:id="rId12"/>
    <p:sldId id="268" r:id="rId13"/>
    <p:sldId id="260" r:id="rId14"/>
    <p:sldId id="261" r:id="rId15"/>
    <p:sldId id="267" r:id="rId16"/>
    <p:sldId id="273" r:id="rId17"/>
    <p:sldId id="269" r:id="rId18"/>
    <p:sldId id="270" r:id="rId1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5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BC334-6A22-4537-A5D7-3599C2BE3D7F}" type="datetimeFigureOut">
              <a:rPr lang="de-DE" smtClean="0"/>
              <a:t>16.10.2017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B11738-2ECE-41B4-AA87-9C32BC0954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7671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Befragung</a:t>
            </a:r>
            <a:r>
              <a:rPr lang="de-DE" baseline="0" dirty="0"/>
              <a:t> wurde bei 4.000 Menschen über 60 Jahren im Landkreis Starnberg durchgeführt, Rücklaufquote über 41 %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11738-2ECE-41B4-AA87-9C32BC095414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535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de-DE" dirty="0"/>
              <a:t>Ambulante Pflege</a:t>
            </a:r>
            <a:r>
              <a:rPr lang="de-DE" baseline="0" dirty="0"/>
              <a:t> und Betreuung wenn notwendig gewünscht</a:t>
            </a:r>
          </a:p>
          <a:p>
            <a:pPr marL="228600" indent="-228600">
              <a:buAutoNum type="arabicPeriod"/>
            </a:pPr>
            <a:r>
              <a:rPr lang="de-DE" baseline="0" dirty="0"/>
              <a:t>Wohnform ohne Treppen oder Schwellen</a:t>
            </a:r>
          </a:p>
          <a:p>
            <a:pPr marL="228600" indent="-228600">
              <a:buAutoNum type="arabicPeriod"/>
            </a:pPr>
            <a:r>
              <a:rPr lang="de-DE" baseline="0" dirty="0"/>
              <a:t>Am gleichen Ort, aber in zentralerer Lage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11738-2ECE-41B4-AA87-9C32BC095414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5748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9BA0-EA9B-498B-95C4-3D587D15D53A}" type="datetimeFigureOut">
              <a:rPr lang="de-DE" smtClean="0"/>
              <a:t>16.10.2017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5C5E-8284-4E76-B39E-EFE695D7A2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0770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9BA0-EA9B-498B-95C4-3D587D15D53A}" type="datetimeFigureOut">
              <a:rPr lang="de-DE" smtClean="0"/>
              <a:t>16.10.2017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5C5E-8284-4E76-B39E-EFE695D7A2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2509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9BA0-EA9B-498B-95C4-3D587D15D53A}" type="datetimeFigureOut">
              <a:rPr lang="de-DE" smtClean="0"/>
              <a:t>16.10.2017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5C5E-8284-4E76-B39E-EFE695D7A2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9713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9BA0-EA9B-498B-95C4-3D587D15D53A}" type="datetimeFigureOut">
              <a:rPr lang="de-DE" smtClean="0"/>
              <a:t>16.10.2017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5C5E-8284-4E76-B39E-EFE695D7A2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4052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9BA0-EA9B-498B-95C4-3D587D15D53A}" type="datetimeFigureOut">
              <a:rPr lang="de-DE" smtClean="0"/>
              <a:t>16.10.2017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5C5E-8284-4E76-B39E-EFE695D7A2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9345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9BA0-EA9B-498B-95C4-3D587D15D53A}" type="datetimeFigureOut">
              <a:rPr lang="de-DE" smtClean="0"/>
              <a:t>16.10.2017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5C5E-8284-4E76-B39E-EFE695D7A2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3400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9BA0-EA9B-498B-95C4-3D587D15D53A}" type="datetimeFigureOut">
              <a:rPr lang="de-DE" smtClean="0"/>
              <a:t>16.10.2017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5C5E-8284-4E76-B39E-EFE695D7A2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856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9BA0-EA9B-498B-95C4-3D587D15D53A}" type="datetimeFigureOut">
              <a:rPr lang="de-DE" smtClean="0"/>
              <a:t>16.10.2017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5C5E-8284-4E76-B39E-EFE695D7A2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5093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9BA0-EA9B-498B-95C4-3D587D15D53A}" type="datetimeFigureOut">
              <a:rPr lang="de-DE" smtClean="0"/>
              <a:t>16.10.2017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5C5E-8284-4E76-B39E-EFE695D7A2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2529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9BA0-EA9B-498B-95C4-3D587D15D53A}" type="datetimeFigureOut">
              <a:rPr lang="de-DE" smtClean="0"/>
              <a:t>16.10.2017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5C5E-8284-4E76-B39E-EFE695D7A2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352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9BA0-EA9B-498B-95C4-3D587D15D53A}" type="datetimeFigureOut">
              <a:rPr lang="de-DE" smtClean="0"/>
              <a:t>16.10.2017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5C5E-8284-4E76-B39E-EFE695D7A2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9622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29BA0-EA9B-498B-95C4-3D587D15D53A}" type="datetimeFigureOut">
              <a:rPr lang="de-DE" smtClean="0"/>
              <a:t>16.10.2017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75C5E-8284-4E76-B39E-EFE695D7A2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4068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hnen-alter-bayern.de/" TargetMode="External"/><Relationship Id="rId2" Type="http://schemas.openxmlformats.org/officeDocument/2006/relationships/hyperlink" Target="http://www.wohnberatung-bayern.de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seniorentreff-starnberg.de/" TargetMode="External"/><Relationship Id="rId4" Type="http://schemas.openxmlformats.org/officeDocument/2006/relationships/hyperlink" Target="http://www.wohnungsanpassung-bag.de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2334121"/>
          </a:xfrm>
        </p:spPr>
        <p:txBody>
          <a:bodyPr/>
          <a:lstStyle/>
          <a:p>
            <a:r>
              <a:rPr lang="de-DE" dirty="0"/>
              <a:t>Wohnen im Alter - </a:t>
            </a:r>
            <a:br>
              <a:rPr lang="de-DE" dirty="0"/>
            </a:br>
            <a:r>
              <a:rPr lang="de-DE" dirty="0"/>
              <a:t>Wohnberatung in Bayern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1752600"/>
          </a:xfrm>
        </p:spPr>
        <p:txBody>
          <a:bodyPr/>
          <a:lstStyle/>
          <a:p>
            <a:r>
              <a:rPr lang="de-DE" dirty="0"/>
              <a:t>Treffen der Koordinatoren für Seniorenarbeit der </a:t>
            </a:r>
            <a:br>
              <a:rPr lang="de-DE" dirty="0"/>
            </a:br>
            <a:r>
              <a:rPr lang="de-DE" dirty="0"/>
              <a:t>Landkreise und kreisfreien Städte</a:t>
            </a:r>
          </a:p>
        </p:txBody>
      </p:sp>
      <p:sp>
        <p:nvSpPr>
          <p:cNvPr id="4" name="Untertitel 2" descr="Datum" title="Viereck"/>
          <p:cNvSpPr txBox="1">
            <a:spLocks/>
          </p:cNvSpPr>
          <p:nvPr/>
        </p:nvSpPr>
        <p:spPr>
          <a:xfrm>
            <a:off x="2915816" y="5013176"/>
            <a:ext cx="3240360" cy="590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/>
              <a:t>29. April 2014 im </a:t>
            </a:r>
            <a:r>
              <a:rPr lang="de-DE" sz="2400" dirty="0" err="1"/>
              <a:t>StMAS</a:t>
            </a:r>
            <a:endParaRPr lang="de-DE" sz="2400" dirty="0"/>
          </a:p>
          <a:p>
            <a:r>
              <a:rPr lang="de-DE" sz="2400" dirty="0"/>
              <a:t>Christine Offtermatt</a:t>
            </a:r>
          </a:p>
        </p:txBody>
      </p:sp>
      <p:pic>
        <p:nvPicPr>
          <p:cNvPr id="1026" name="Picture 2" descr="Logo " title="Viere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733256"/>
            <a:ext cx="4271349" cy="573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Grafik 4" descr="Logo" title="Viereck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5733256"/>
            <a:ext cx="3347864" cy="793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710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Beispiele für Wohnberatung – </a:t>
            </a:r>
            <a:br>
              <a:rPr lang="de-DE" dirty="0"/>
            </a:br>
            <a:r>
              <a:rPr lang="de-DE" dirty="0"/>
              <a:t>Hilfsmittelversorgung</a:t>
            </a:r>
          </a:p>
        </p:txBody>
      </p:sp>
      <p:pic>
        <p:nvPicPr>
          <p:cNvPr id="7" name="Picture 6" descr="Schlafzimm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1640" y="1556792"/>
            <a:ext cx="6193383" cy="4133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" name="Grafik 3" descr="Logo" title="Grafik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5769776"/>
            <a:ext cx="3491880" cy="827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740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Beispiele für Wohnberatung – </a:t>
            </a:r>
            <a:br>
              <a:rPr lang="de-DE" dirty="0"/>
            </a:br>
            <a:r>
              <a:rPr lang="de-DE" dirty="0"/>
              <a:t>Umbaumaßnahme</a:t>
            </a:r>
          </a:p>
        </p:txBody>
      </p:sp>
      <p:pic>
        <p:nvPicPr>
          <p:cNvPr id="5" name="Picture 7" descr="Gross_nachher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672" y="1628800"/>
            <a:ext cx="6120805" cy="4080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" name="Grafik 3" descr="Logo" title="Grafik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5769776"/>
            <a:ext cx="3491880" cy="827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695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Ziel der Wohnberatung – </a:t>
            </a:r>
            <a:br>
              <a:rPr lang="de-DE" dirty="0"/>
            </a:br>
            <a:r>
              <a:rPr lang="de-DE" dirty="0"/>
              <a:t>Verbleib in den eigenen 4 Wänden</a:t>
            </a:r>
          </a:p>
        </p:txBody>
      </p:sp>
      <p:sp>
        <p:nvSpPr>
          <p:cNvPr id="3" name="Inhaltsplatzhalter 2" descr="Logo" title="Grafik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Selbstbestimmtes Leben – Wunsch der Senioren</a:t>
            </a:r>
          </a:p>
          <a:p>
            <a:r>
              <a:rPr lang="de-DE" dirty="0"/>
              <a:t>Soviel Selbständigkeit wie möglich</a:t>
            </a:r>
          </a:p>
          <a:p>
            <a:r>
              <a:rPr lang="de-DE" dirty="0"/>
              <a:t>Gewohntes Umfeld bleibt erhalten</a:t>
            </a:r>
          </a:p>
          <a:p>
            <a:r>
              <a:rPr lang="de-DE" dirty="0"/>
              <a:t>Vorhandenes Netzwerk für die evtl. notwendige Unterstützung</a:t>
            </a:r>
          </a:p>
          <a:p>
            <a:r>
              <a:rPr lang="de-DE" dirty="0"/>
              <a:t>Unterstützung kann ambulant in der gewohnten Umgebung geleistet werden</a:t>
            </a:r>
          </a:p>
          <a:p>
            <a:r>
              <a:rPr lang="de-DE" dirty="0"/>
              <a:t>Kostenersparnis </a:t>
            </a:r>
          </a:p>
          <a:p>
            <a:r>
              <a:rPr lang="de-DE" dirty="0"/>
              <a:t>Ambulant vor Stationär</a:t>
            </a:r>
          </a:p>
        </p:txBody>
      </p:sp>
      <p:pic>
        <p:nvPicPr>
          <p:cNvPr id="4" name="Grafik 3" descr="Logo" title="Grafi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5769776"/>
            <a:ext cx="3491880" cy="827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324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Wohnberatungsangebote in Bayern </a:t>
            </a:r>
          </a:p>
        </p:txBody>
      </p:sp>
      <p:pic>
        <p:nvPicPr>
          <p:cNvPr id="5" name="Inhaltsplatzhalter 3" descr="Landkarte" title="Grafik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1421" y="1196752"/>
            <a:ext cx="4581157" cy="4525963"/>
          </a:xfrm>
        </p:spPr>
      </p:pic>
      <p:pic>
        <p:nvPicPr>
          <p:cNvPr id="4" name="Grafik 3" descr="Logo" title="Grafik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5769776"/>
            <a:ext cx="3491880" cy="827576"/>
          </a:xfrm>
          <a:prstGeom prst="rect">
            <a:avLst/>
          </a:prstGeom>
        </p:spPr>
      </p:pic>
      <p:sp>
        <p:nvSpPr>
          <p:cNvPr id="3" name="Gleichschenkliges Dreieck 2" title="Makierung"/>
          <p:cNvSpPr/>
          <p:nvPr/>
        </p:nvSpPr>
        <p:spPr>
          <a:xfrm>
            <a:off x="4237112" y="4005064"/>
            <a:ext cx="144016" cy="14401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Gleichschenkliges Dreieck 5" title="Makierung"/>
          <p:cNvSpPr/>
          <p:nvPr/>
        </p:nvSpPr>
        <p:spPr>
          <a:xfrm>
            <a:off x="5724128" y="4130869"/>
            <a:ext cx="144016" cy="162227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Gleichschenkliges Dreieck 6" title="Makierung"/>
          <p:cNvSpPr/>
          <p:nvPr/>
        </p:nvSpPr>
        <p:spPr>
          <a:xfrm>
            <a:off x="4716016" y="2420888"/>
            <a:ext cx="144016" cy="14401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Gleichschenkliges Dreieck 7" title="Makierung"/>
          <p:cNvSpPr/>
          <p:nvPr/>
        </p:nvSpPr>
        <p:spPr>
          <a:xfrm>
            <a:off x="2555776" y="1844824"/>
            <a:ext cx="144016" cy="14401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Gleichschenkliges Dreieck 8" title="Makierung"/>
          <p:cNvSpPr/>
          <p:nvPr/>
        </p:nvSpPr>
        <p:spPr>
          <a:xfrm>
            <a:off x="3995936" y="3954699"/>
            <a:ext cx="144016" cy="14401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Gleichschenkliges Dreieck 9" title="Makierung"/>
          <p:cNvSpPr/>
          <p:nvPr/>
        </p:nvSpPr>
        <p:spPr>
          <a:xfrm>
            <a:off x="4726405" y="4797152"/>
            <a:ext cx="144016" cy="14401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Gleichschenkliges Dreieck 10" title="Makierung"/>
          <p:cNvSpPr/>
          <p:nvPr/>
        </p:nvSpPr>
        <p:spPr>
          <a:xfrm>
            <a:off x="3923928" y="2010483"/>
            <a:ext cx="144016" cy="14401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Gleichschenkliges Dreieck 11" title="Makierung"/>
          <p:cNvSpPr/>
          <p:nvPr/>
        </p:nvSpPr>
        <p:spPr>
          <a:xfrm>
            <a:off x="4397896" y="1949608"/>
            <a:ext cx="144016" cy="14401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Gleichschenkliges Dreieck 12" title="Makierung"/>
          <p:cNvSpPr/>
          <p:nvPr/>
        </p:nvSpPr>
        <p:spPr>
          <a:xfrm>
            <a:off x="4093095" y="1488216"/>
            <a:ext cx="156531" cy="140584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Gleichschenkliges Dreieck 13" title="Makierung"/>
          <p:cNvSpPr/>
          <p:nvPr/>
        </p:nvSpPr>
        <p:spPr>
          <a:xfrm>
            <a:off x="4469904" y="4099960"/>
            <a:ext cx="144016" cy="14401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Gleichschenkliges Dreieck 14" title="Makierung"/>
          <p:cNvSpPr/>
          <p:nvPr/>
        </p:nvSpPr>
        <p:spPr>
          <a:xfrm>
            <a:off x="5580112" y="3717032"/>
            <a:ext cx="144016" cy="14401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Gleichschenkliges Dreieck 15" title="Makierung"/>
          <p:cNvSpPr/>
          <p:nvPr/>
        </p:nvSpPr>
        <p:spPr>
          <a:xfrm>
            <a:off x="3630519" y="3284984"/>
            <a:ext cx="144016" cy="14401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Gleichschenkliges Dreieck 16" title="Makierung"/>
          <p:cNvSpPr/>
          <p:nvPr/>
        </p:nvSpPr>
        <p:spPr>
          <a:xfrm>
            <a:off x="4139952" y="2348880"/>
            <a:ext cx="144016" cy="14401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Gleichschenkliges Dreieck 17" title="Makierung"/>
          <p:cNvSpPr/>
          <p:nvPr/>
        </p:nvSpPr>
        <p:spPr>
          <a:xfrm>
            <a:off x="4716016" y="3986853"/>
            <a:ext cx="144016" cy="14401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Gleichschenkliges Dreieck 18" title="Makierung"/>
          <p:cNvSpPr/>
          <p:nvPr/>
        </p:nvSpPr>
        <p:spPr>
          <a:xfrm>
            <a:off x="4279715" y="4245221"/>
            <a:ext cx="144016" cy="14401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Gleichschenkliges Dreieck 19" title="Makierung"/>
          <p:cNvSpPr/>
          <p:nvPr/>
        </p:nvSpPr>
        <p:spPr>
          <a:xfrm>
            <a:off x="4067944" y="2493519"/>
            <a:ext cx="144016" cy="14401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Gleichschenkliges Dreieck 20" title="Makierung"/>
          <p:cNvSpPr/>
          <p:nvPr/>
        </p:nvSpPr>
        <p:spPr>
          <a:xfrm>
            <a:off x="3482250" y="3933056"/>
            <a:ext cx="144016" cy="14401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Gleichschenkliges Dreieck 21" title="Makierung"/>
          <p:cNvSpPr/>
          <p:nvPr/>
        </p:nvSpPr>
        <p:spPr>
          <a:xfrm>
            <a:off x="3805064" y="1863657"/>
            <a:ext cx="144016" cy="14401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Gleichschenkliges Dreieck 22" title="Makierung"/>
          <p:cNvSpPr/>
          <p:nvPr/>
        </p:nvSpPr>
        <p:spPr>
          <a:xfrm>
            <a:off x="4882936" y="1416208"/>
            <a:ext cx="144016" cy="14401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Gleichschenkliges Dreieck 23" title="Makierung"/>
          <p:cNvSpPr/>
          <p:nvPr/>
        </p:nvSpPr>
        <p:spPr>
          <a:xfrm>
            <a:off x="4499992" y="3576448"/>
            <a:ext cx="144016" cy="14401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Gleichschenkliges Dreieck 24" title="Makierung"/>
          <p:cNvSpPr/>
          <p:nvPr/>
        </p:nvSpPr>
        <p:spPr>
          <a:xfrm>
            <a:off x="3626266" y="4941168"/>
            <a:ext cx="144016" cy="14401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Gleichschenkliges Dreieck 25" title="Makierung"/>
          <p:cNvSpPr/>
          <p:nvPr/>
        </p:nvSpPr>
        <p:spPr>
          <a:xfrm>
            <a:off x="4932040" y="4739087"/>
            <a:ext cx="144016" cy="14401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Gleichschenkliges Dreieck 26" title="Makierung"/>
          <p:cNvSpPr/>
          <p:nvPr/>
        </p:nvSpPr>
        <p:spPr>
          <a:xfrm>
            <a:off x="5366093" y="4248653"/>
            <a:ext cx="144016" cy="14401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Gleichschenkliges Dreieck 27" title="Makierung"/>
          <p:cNvSpPr/>
          <p:nvPr/>
        </p:nvSpPr>
        <p:spPr>
          <a:xfrm>
            <a:off x="4644008" y="4320661"/>
            <a:ext cx="144016" cy="14401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Gleichschenkliges Dreieck 28" title="Makierung"/>
          <p:cNvSpPr/>
          <p:nvPr/>
        </p:nvSpPr>
        <p:spPr>
          <a:xfrm>
            <a:off x="4177619" y="3518383"/>
            <a:ext cx="144016" cy="14401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Gleichschenkliges Dreieck 29" title="Makierung"/>
          <p:cNvSpPr/>
          <p:nvPr/>
        </p:nvSpPr>
        <p:spPr>
          <a:xfrm>
            <a:off x="4711763" y="2852936"/>
            <a:ext cx="144016" cy="14401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Gleichschenkliges Dreieck 30" title="Makierung"/>
          <p:cNvSpPr/>
          <p:nvPr/>
        </p:nvSpPr>
        <p:spPr>
          <a:xfrm>
            <a:off x="3949080" y="2628270"/>
            <a:ext cx="144016" cy="14401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Gleichschenkliges Dreieck 31" title="Makierung"/>
          <p:cNvSpPr/>
          <p:nvPr/>
        </p:nvSpPr>
        <p:spPr>
          <a:xfrm>
            <a:off x="3643034" y="4464677"/>
            <a:ext cx="144016" cy="14401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Gleichschenkliges Dreieck 32" title="Makierung"/>
          <p:cNvSpPr/>
          <p:nvPr/>
        </p:nvSpPr>
        <p:spPr>
          <a:xfrm>
            <a:off x="3477997" y="4739710"/>
            <a:ext cx="144016" cy="14401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Gleichschenkliges Dreieck 33" title="Makierung"/>
          <p:cNvSpPr/>
          <p:nvPr/>
        </p:nvSpPr>
        <p:spPr>
          <a:xfrm>
            <a:off x="5028957" y="3140968"/>
            <a:ext cx="144016" cy="14401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Gleichschenkliges Dreieck 34" title="Makierung"/>
          <p:cNvSpPr/>
          <p:nvPr/>
        </p:nvSpPr>
        <p:spPr>
          <a:xfrm>
            <a:off x="5232466" y="4681645"/>
            <a:ext cx="144016" cy="14401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Gleichschenkliges Dreieck 35" title="Makierung"/>
          <p:cNvSpPr/>
          <p:nvPr/>
        </p:nvSpPr>
        <p:spPr>
          <a:xfrm>
            <a:off x="4321635" y="2928376"/>
            <a:ext cx="144016" cy="14401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Gleichschenkliges Dreieck 36" title="Makierung"/>
          <p:cNvSpPr/>
          <p:nvPr/>
        </p:nvSpPr>
        <p:spPr>
          <a:xfrm>
            <a:off x="5113480" y="2787792"/>
            <a:ext cx="144016" cy="14401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Gleichschenkliges Dreieck 37" title="Makierung"/>
          <p:cNvSpPr/>
          <p:nvPr/>
        </p:nvSpPr>
        <p:spPr>
          <a:xfrm>
            <a:off x="3560516" y="1772816"/>
            <a:ext cx="144016" cy="14401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Gleichschenkliges Dreieck 38" title="Makierung"/>
          <p:cNvSpPr/>
          <p:nvPr/>
        </p:nvSpPr>
        <p:spPr>
          <a:xfrm>
            <a:off x="4423731" y="4595071"/>
            <a:ext cx="144016" cy="14401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Gleichschenkliges Dreieck 39" title="Makierung"/>
          <p:cNvSpPr/>
          <p:nvPr/>
        </p:nvSpPr>
        <p:spPr>
          <a:xfrm>
            <a:off x="5051861" y="1712563"/>
            <a:ext cx="144016" cy="14401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Gleichschenkliges Dreieck 40" title="Makierung"/>
          <p:cNvSpPr/>
          <p:nvPr/>
        </p:nvSpPr>
        <p:spPr>
          <a:xfrm>
            <a:off x="4279715" y="2715784"/>
            <a:ext cx="144016" cy="14401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Gleichschenkliges Dreieck 41" title="Makierung"/>
          <p:cNvSpPr/>
          <p:nvPr/>
        </p:nvSpPr>
        <p:spPr>
          <a:xfrm>
            <a:off x="5450616" y="3374367"/>
            <a:ext cx="144016" cy="14401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Gleichschenkliges Dreieck 42" title="Makierung"/>
          <p:cNvSpPr/>
          <p:nvPr/>
        </p:nvSpPr>
        <p:spPr>
          <a:xfrm>
            <a:off x="4067944" y="3131080"/>
            <a:ext cx="144016" cy="14401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Gleichschenkliges Dreieck 43" title="Makierung"/>
          <p:cNvSpPr/>
          <p:nvPr/>
        </p:nvSpPr>
        <p:spPr>
          <a:xfrm>
            <a:off x="3131840" y="2147421"/>
            <a:ext cx="144016" cy="14401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Gleichschenkliges Dreieck 44" title="Makierung"/>
          <p:cNvSpPr/>
          <p:nvPr/>
        </p:nvSpPr>
        <p:spPr>
          <a:xfrm>
            <a:off x="4704699" y="3717032"/>
            <a:ext cx="165721" cy="14401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61878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Wohnberatungsstellen in Bayern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60 Wohnberatungsangebote in ganz Bayern</a:t>
            </a:r>
          </a:p>
          <a:p>
            <a:pPr lvl="1"/>
            <a:r>
              <a:rPr lang="de-DE" dirty="0"/>
              <a:t>20 Angebote bei Wohlfahrtsverbänden</a:t>
            </a:r>
          </a:p>
          <a:p>
            <a:pPr lvl="1"/>
            <a:r>
              <a:rPr lang="de-DE" dirty="0"/>
              <a:t>14 Angebote bei Landratsämtern</a:t>
            </a:r>
          </a:p>
          <a:p>
            <a:pPr lvl="1"/>
            <a:r>
              <a:rPr lang="de-DE" dirty="0"/>
              <a:t>10 Angebote bei Stadt und Gemeinde</a:t>
            </a:r>
          </a:p>
          <a:p>
            <a:pPr lvl="1"/>
            <a:r>
              <a:rPr lang="de-DE" dirty="0"/>
              <a:t>8 Angebote von freien Architekten</a:t>
            </a:r>
          </a:p>
          <a:p>
            <a:pPr lvl="1"/>
            <a:r>
              <a:rPr lang="de-DE" dirty="0"/>
              <a:t>6 Angebote von Händlern im Sanitärbereich</a:t>
            </a:r>
          </a:p>
          <a:p>
            <a:pPr lvl="1"/>
            <a:r>
              <a:rPr lang="de-DE" dirty="0"/>
              <a:t>2 Angebote bei Wohnungsunternehmen</a:t>
            </a:r>
          </a:p>
        </p:txBody>
      </p:sp>
      <p:pic>
        <p:nvPicPr>
          <p:cNvPr id="4" name="Grafik 3" descr="Logo" title="Grafi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5769776"/>
            <a:ext cx="3491880" cy="827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993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Vision – Flächendeckendes Wohnberatungsangebot in Bayern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Wohnberatung findet zu 80 % in der häuslichen Umgebung statt</a:t>
            </a:r>
          </a:p>
          <a:p>
            <a:r>
              <a:rPr lang="de-DE" dirty="0"/>
              <a:t>Wohnberatungsangebot in jeder kreisfreien Stadt und jedem Landkreis</a:t>
            </a:r>
          </a:p>
          <a:p>
            <a:r>
              <a:rPr lang="de-DE" dirty="0"/>
              <a:t>Zeitbudget ausreichend – pro Erstberatung sind ca. 3 – 5 Stunden zu kalkulieren – Begleitung bei der Umsetzung wünschenswert</a:t>
            </a:r>
          </a:p>
          <a:p>
            <a:r>
              <a:rPr lang="de-DE" dirty="0"/>
              <a:t>Schulung von Multiplikatoren</a:t>
            </a:r>
          </a:p>
        </p:txBody>
      </p:sp>
      <p:pic>
        <p:nvPicPr>
          <p:cNvPr id="4" name="Grafik 3" descr="Logo" title="Grafi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5769776"/>
            <a:ext cx="3491880" cy="827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8775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Schulung</a:t>
            </a:r>
          </a:p>
        </p:txBody>
      </p:sp>
      <p:pic>
        <p:nvPicPr>
          <p:cNvPr id="5" name="Inhaltsplatzhalter 4" descr="Zertifizierte Fortbildung" title="Schulu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266918"/>
            <a:ext cx="3149624" cy="4859245"/>
          </a:xfrm>
        </p:spPr>
      </p:pic>
      <p:pic>
        <p:nvPicPr>
          <p:cNvPr id="4" name="Grafik 3" descr="Logo" title="Grafik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5769776"/>
            <a:ext cx="3491880" cy="827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9735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Information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395536" y="1268760"/>
            <a:ext cx="8064896" cy="4641379"/>
          </a:xfrm>
        </p:spPr>
        <p:txBody>
          <a:bodyPr>
            <a:normAutofit lnSpcReduction="10000"/>
          </a:bodyPr>
          <a:lstStyle/>
          <a:p>
            <a:r>
              <a:rPr lang="de-DE" dirty="0">
                <a:hlinkClick r:id="rId2" tooltip="www.wohnberatung-bayern.de"/>
              </a:rPr>
              <a:t>www.wohnberatung-bayern.de</a:t>
            </a:r>
            <a:endParaRPr lang="de-DE" dirty="0"/>
          </a:p>
          <a:p>
            <a:pPr lvl="1"/>
            <a:r>
              <a:rPr lang="de-DE" dirty="0"/>
              <a:t>Fachstelle für Wohnberatung in Bayern</a:t>
            </a:r>
          </a:p>
          <a:p>
            <a:r>
              <a:rPr lang="de-DE" dirty="0">
                <a:hlinkClick r:id="rId3" tooltip="www.wohnen-alter-bayern.de"/>
              </a:rPr>
              <a:t>www.wohnen-alter-bayern.de</a:t>
            </a:r>
            <a:endParaRPr lang="de-DE" dirty="0"/>
          </a:p>
          <a:p>
            <a:pPr lvl="1"/>
            <a:r>
              <a:rPr lang="de-DE" dirty="0"/>
              <a:t>Koordinationsstelle Wohnen im Alter</a:t>
            </a:r>
          </a:p>
          <a:p>
            <a:r>
              <a:rPr lang="de-DE" dirty="0">
                <a:hlinkClick r:id="rId4" tooltip="www.wohnungsanpassung-bag.de"/>
              </a:rPr>
              <a:t>www.wohnungsanpassung-bag.de</a:t>
            </a:r>
            <a:endParaRPr lang="de-DE" dirty="0"/>
          </a:p>
          <a:p>
            <a:pPr lvl="1"/>
            <a:r>
              <a:rPr lang="de-DE" sz="2600" dirty="0"/>
              <a:t>Bundesarbeitsgemeinschaft Wohnungsanpassung e.V.</a:t>
            </a:r>
          </a:p>
          <a:p>
            <a:r>
              <a:rPr lang="de-DE" dirty="0">
                <a:hlinkClick r:id="rId5" tooltip="www.seniorentreff-starnberg.de"/>
              </a:rPr>
              <a:t>www.seniorentreff-starnberg.de</a:t>
            </a:r>
            <a:r>
              <a:rPr lang="de-DE" dirty="0"/>
              <a:t> </a:t>
            </a:r>
          </a:p>
          <a:p>
            <a:pPr lvl="1"/>
            <a:r>
              <a:rPr lang="de-DE" dirty="0"/>
              <a:t>Homepage des Seniorentreffs Starnberg </a:t>
            </a:r>
          </a:p>
          <a:p>
            <a:endParaRPr lang="de-DE" dirty="0"/>
          </a:p>
        </p:txBody>
      </p:sp>
      <p:pic>
        <p:nvPicPr>
          <p:cNvPr id="4" name="Grafik 3" descr="Logo" title="Grafik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5769776"/>
            <a:ext cx="3491880" cy="827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7979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Haben Sie noch Fragen?</a:t>
            </a:r>
          </a:p>
        </p:txBody>
      </p:sp>
      <p:pic>
        <p:nvPicPr>
          <p:cNvPr id="1026" name="Picture 2" descr="Bild" title="Grafi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725" y="1556792"/>
            <a:ext cx="2620963" cy="327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7" descr="Textfeld" title="Vielen Dank für Ihre Aufmerksamkeit "/>
          <p:cNvSpPr txBox="1">
            <a:spLocks noChangeArrowheads="1"/>
          </p:cNvSpPr>
          <p:nvPr/>
        </p:nvSpPr>
        <p:spPr bwMode="auto">
          <a:xfrm>
            <a:off x="1219200" y="5132040"/>
            <a:ext cx="647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Blip>
                <a:blip r:embed="rId3"/>
              </a:buBlip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4"/>
              </a:buBlip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Blip>
                <a:blip r:embed="rId4"/>
              </a:buBlip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Blip>
                <a:blip r:embed="rId4"/>
              </a:buBlip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2400" b="0" dirty="0">
                <a:latin typeface="Verdana" pitchFamily="34" charset="0"/>
              </a:rPr>
              <a:t>Vielen Dank für Ihre Aufmerksamkeit!</a:t>
            </a:r>
            <a:endParaRPr lang="en-US" altLang="de-DE" sz="2400" b="0" dirty="0">
              <a:latin typeface="Verdana" pitchFamily="34" charset="0"/>
            </a:endParaRPr>
          </a:p>
        </p:txBody>
      </p:sp>
      <p:pic>
        <p:nvPicPr>
          <p:cNvPr id="4" name="Grafik 3" descr="Logo" title="Grafik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5769776"/>
            <a:ext cx="3491880" cy="827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686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ist die LAG Bayern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Seit 2001 bestand die AGWB</a:t>
            </a:r>
          </a:p>
          <a:p>
            <a:pPr lvl="1"/>
            <a:r>
              <a:rPr lang="de-DE" dirty="0"/>
              <a:t>Loser Zusammenschluss der Wohnberatungsstellen in Bayern</a:t>
            </a:r>
          </a:p>
          <a:p>
            <a:pPr>
              <a:defRPr/>
            </a:pPr>
            <a:r>
              <a:rPr lang="de-DE" dirty="0"/>
              <a:t>2013 Gründung der LAG Bayern als rechtlich unselbständige Untergliederung der BAG Wohnungsanpassung e.V.</a:t>
            </a:r>
          </a:p>
          <a:p>
            <a:pPr lvl="1">
              <a:defRPr/>
            </a:pPr>
            <a:r>
              <a:rPr lang="de-DE" dirty="0"/>
              <a:t>29 Mitglieder</a:t>
            </a:r>
          </a:p>
          <a:p>
            <a:pPr lvl="1">
              <a:defRPr/>
            </a:pPr>
            <a:r>
              <a:rPr lang="de-DE" dirty="0" err="1"/>
              <a:t>Qualitätstandards</a:t>
            </a:r>
            <a:endParaRPr lang="de-DE" dirty="0"/>
          </a:p>
          <a:p>
            <a:pPr lvl="1">
              <a:defRPr/>
            </a:pPr>
            <a:r>
              <a:rPr lang="de-DE" dirty="0"/>
              <a:t>Erfahrungsaustausch</a:t>
            </a:r>
          </a:p>
        </p:txBody>
      </p:sp>
      <p:pic>
        <p:nvPicPr>
          <p:cNvPr id="4" name="Grafik 3" descr="Logo" title="Vierec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5769776"/>
            <a:ext cx="3491880" cy="827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35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Wohnen im Alter – </a:t>
            </a:r>
            <a:br>
              <a:rPr lang="de-DE" dirty="0"/>
            </a:br>
            <a:r>
              <a:rPr lang="de-DE" dirty="0"/>
              <a:t>Am liebsten zu Hause!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Seniorenpolitisches Gesamtkonzept – Befragung im LK Starnberg (Okt. 2012)</a:t>
            </a:r>
          </a:p>
          <a:p>
            <a:pPr lvl="1"/>
            <a:r>
              <a:rPr lang="de-DE" dirty="0">
                <a:hlinkClick r:id="" action="ppaction://hlinkshowjump?jump=nextslide"/>
              </a:rPr>
              <a:t>Wie wohnen Sie derzeit?</a:t>
            </a:r>
            <a:endParaRPr lang="de-DE" dirty="0"/>
          </a:p>
          <a:p>
            <a:pPr lvl="1"/>
            <a:r>
              <a:rPr lang="de-DE" dirty="0">
                <a:hlinkClick r:id="rId3" action="ppaction://hlinksldjump"/>
              </a:rPr>
              <a:t>Können Sie sich vorstellen in einer andern Wohnform zu leben?</a:t>
            </a:r>
            <a:endParaRPr lang="de-DE" dirty="0"/>
          </a:p>
          <a:p>
            <a:pPr lvl="1"/>
            <a:r>
              <a:rPr lang="de-DE" dirty="0">
                <a:hlinkClick r:id="rId4" action="ppaction://hlinksldjump"/>
              </a:rPr>
              <a:t>Ausstattung dieser Wohnform</a:t>
            </a:r>
            <a:endParaRPr lang="de-DE" dirty="0"/>
          </a:p>
        </p:txBody>
      </p:sp>
      <p:pic>
        <p:nvPicPr>
          <p:cNvPr id="4" name="Grafik 3" descr="Logo" title="Viereck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5769776"/>
            <a:ext cx="3491880" cy="827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422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descr="Überschrift" title="Wie wohnen Sie derzeit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wohnen Sie derzeit?</a:t>
            </a:r>
          </a:p>
        </p:txBody>
      </p:sp>
      <p:pic>
        <p:nvPicPr>
          <p:cNvPr id="5" name="Inhaltsplatzhalter 4" descr="Frage 3" title="Wie wohnen Sie derzeit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234" y="1196752"/>
            <a:ext cx="6017531" cy="4525963"/>
          </a:xfrm>
        </p:spPr>
      </p:pic>
      <p:pic>
        <p:nvPicPr>
          <p:cNvPr id="4" name="Grafik 3" descr="Logo" title="Viereck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5744988"/>
            <a:ext cx="3491880" cy="827576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7884368" y="5517232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>
                <a:solidFill>
                  <a:srgbClr val="002060"/>
                </a:solidFill>
                <a:hlinkClick r:id="rId4" action="ppaction://hlinksldjump"/>
              </a:rPr>
              <a:t>zurück</a:t>
            </a:r>
            <a:endParaRPr lang="de-DE" sz="1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086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descr="Überschrift" title="Können Sie sich vorstellen in einer anderen Wohnform zu leben?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Können Sie sich vorstellen in einer anderen Wohnform zu leben?</a:t>
            </a:r>
          </a:p>
        </p:txBody>
      </p:sp>
      <p:pic>
        <p:nvPicPr>
          <p:cNvPr id="5" name="Inhaltsplatzhalter 4" descr="Frage 8-1" title="Können Sie sich vorstellen in einer anderen Wohnform zu leben?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428" y="1340768"/>
            <a:ext cx="6055143" cy="4525963"/>
          </a:xfrm>
        </p:spPr>
      </p:pic>
      <p:pic>
        <p:nvPicPr>
          <p:cNvPr id="4" name="Grafik 3" descr="Logo" title="Viereck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5769776"/>
            <a:ext cx="3491880" cy="827576"/>
          </a:xfrm>
          <a:prstGeom prst="rect">
            <a:avLst/>
          </a:prstGeom>
        </p:spPr>
      </p:pic>
      <p:sp>
        <p:nvSpPr>
          <p:cNvPr id="6" name="Textfeld 5">
            <a:hlinkClick r:id="rId4" action="ppaction://hlinksldjump"/>
          </p:cNvPr>
          <p:cNvSpPr txBox="1"/>
          <p:nvPr/>
        </p:nvSpPr>
        <p:spPr>
          <a:xfrm>
            <a:off x="7884368" y="5517232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>
                <a:solidFill>
                  <a:srgbClr val="002060"/>
                </a:solidFill>
                <a:hlinkClick r:id="rId4" action="ppaction://hlinksldjump"/>
              </a:rPr>
              <a:t>zurück</a:t>
            </a:r>
            <a:endParaRPr lang="de-DE" sz="1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666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descr="Überschrift" title="Ausstattung dieser Wohnform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Ausstattung dieser Wohnform</a:t>
            </a:r>
          </a:p>
        </p:txBody>
      </p:sp>
      <p:pic>
        <p:nvPicPr>
          <p:cNvPr id="7" name="Inhaltsplatzhalter 6" descr="Frage 8-2" title="Ausstattung dieser Wohnform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243813"/>
            <a:ext cx="6041467" cy="4525963"/>
          </a:xfrm>
        </p:spPr>
      </p:pic>
      <p:pic>
        <p:nvPicPr>
          <p:cNvPr id="4" name="Grafik 3" descr="Logo" title="Viereck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5769776"/>
            <a:ext cx="3491880" cy="827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583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Wohnformen im Alter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u="sng" dirty="0"/>
              <a:t>Ohne Umzug:</a:t>
            </a:r>
          </a:p>
          <a:p>
            <a:r>
              <a:rPr lang="de-DE" dirty="0"/>
              <a:t>Anpassung der Wohnung auf veränderte Anforderungen - Wohnberatung</a:t>
            </a:r>
          </a:p>
          <a:p>
            <a:r>
              <a:rPr lang="de-DE" dirty="0"/>
              <a:t>Betreutes Wohnen zu Hause</a:t>
            </a:r>
          </a:p>
          <a:p>
            <a:pPr marL="0" indent="0">
              <a:buNone/>
            </a:pPr>
            <a:r>
              <a:rPr lang="de-DE" u="sng" dirty="0"/>
              <a:t>Mit Umzug:</a:t>
            </a:r>
          </a:p>
          <a:p>
            <a:r>
              <a:rPr lang="de-DE" dirty="0"/>
              <a:t>Gemeinschaftliche Wohnprojekte</a:t>
            </a:r>
          </a:p>
          <a:p>
            <a:r>
              <a:rPr lang="de-DE" dirty="0"/>
              <a:t>Barrierefreie Wohnanlage</a:t>
            </a:r>
          </a:p>
          <a:p>
            <a:r>
              <a:rPr lang="de-DE" dirty="0"/>
              <a:t>Betreutes Wohnen / Service Wohnen</a:t>
            </a:r>
          </a:p>
          <a:p>
            <a:r>
              <a:rPr lang="de-DE" dirty="0"/>
              <a:t>Ambulant betreute Wohngemeinschaft</a:t>
            </a:r>
          </a:p>
          <a:p>
            <a:r>
              <a:rPr lang="de-DE" dirty="0"/>
              <a:t>Altenheim / Pflegeheim</a:t>
            </a:r>
          </a:p>
        </p:txBody>
      </p:sp>
      <p:pic>
        <p:nvPicPr>
          <p:cNvPr id="4" name="Grafik 3" descr="Logo" title="Grafi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5769776"/>
            <a:ext cx="3491880" cy="827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415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Wohnberatung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Individuelle Beratung zur Anpassung der Wohnung auf veränderte Anforderungen</a:t>
            </a:r>
          </a:p>
          <a:p>
            <a:pPr lvl="1"/>
            <a:r>
              <a:rPr lang="de-DE" dirty="0"/>
              <a:t>Einsatz von Hilfsmitteln</a:t>
            </a:r>
          </a:p>
          <a:p>
            <a:pPr lvl="1"/>
            <a:r>
              <a:rPr lang="de-DE" dirty="0"/>
              <a:t>Umstellung von Möbeln</a:t>
            </a:r>
          </a:p>
          <a:p>
            <a:pPr lvl="1"/>
            <a:r>
              <a:rPr lang="de-DE" dirty="0"/>
              <a:t>Umbau </a:t>
            </a:r>
          </a:p>
          <a:p>
            <a:r>
              <a:rPr lang="de-DE" dirty="0"/>
              <a:t>Beratung vor Ort in der häuslichen Umgebung</a:t>
            </a:r>
          </a:p>
          <a:p>
            <a:r>
              <a:rPr lang="de-DE" dirty="0"/>
              <a:t>Einbindung und Aktivierung des sozialen Netzwerks</a:t>
            </a:r>
          </a:p>
        </p:txBody>
      </p:sp>
      <p:pic>
        <p:nvPicPr>
          <p:cNvPr id="4" name="Grafik 3" descr="Logo" title="Grafi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5769776"/>
            <a:ext cx="3491880" cy="827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696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descr="Überschrift" title="Wohnberatung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Wohnberatung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Beratung zum Hilfsmitteleinsatz</a:t>
            </a:r>
          </a:p>
          <a:p>
            <a:pPr lvl="1"/>
            <a:r>
              <a:rPr lang="de-DE" dirty="0"/>
              <a:t>Welches Hilfsmittel ist am sinnvollsten</a:t>
            </a:r>
          </a:p>
          <a:p>
            <a:pPr lvl="1"/>
            <a:r>
              <a:rPr lang="de-DE" dirty="0"/>
              <a:t>Welche Schritte sind zur Beschaffung einzuhalten</a:t>
            </a:r>
          </a:p>
          <a:p>
            <a:r>
              <a:rPr lang="de-DE" dirty="0"/>
              <a:t>Beratung zum Umbau</a:t>
            </a:r>
          </a:p>
          <a:p>
            <a:pPr lvl="1"/>
            <a:r>
              <a:rPr lang="de-DE" dirty="0"/>
              <a:t>Was kann wie umgebaut werden</a:t>
            </a:r>
          </a:p>
          <a:p>
            <a:pPr lvl="1"/>
            <a:r>
              <a:rPr lang="de-DE" dirty="0"/>
              <a:t>Wie ist dieser Umbau finanzierbar</a:t>
            </a:r>
          </a:p>
          <a:p>
            <a:pPr lvl="1"/>
            <a:r>
              <a:rPr lang="de-DE" dirty="0"/>
              <a:t>Hilfe bei der Antragstellung für Förderprogramme</a:t>
            </a:r>
          </a:p>
          <a:p>
            <a:r>
              <a:rPr lang="de-DE" dirty="0"/>
              <a:t>Begleitung der Entscheidung</a:t>
            </a:r>
          </a:p>
        </p:txBody>
      </p:sp>
      <p:pic>
        <p:nvPicPr>
          <p:cNvPr id="4" name="Grafik 3" descr="Logo" title="Grafi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5769776"/>
            <a:ext cx="3491880" cy="827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30950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438</Words>
  <Application>Microsoft Office PowerPoint</Application>
  <PresentationFormat>Bildschirmpräsentation (4:3)</PresentationFormat>
  <Paragraphs>89</Paragraphs>
  <Slides>18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2" baseType="lpstr">
      <vt:lpstr>Arial</vt:lpstr>
      <vt:lpstr>Calibri</vt:lpstr>
      <vt:lpstr>Verdana</vt:lpstr>
      <vt:lpstr>Larissa</vt:lpstr>
      <vt:lpstr>Wohnen im Alter -  Wohnberatung in Bayern</vt:lpstr>
      <vt:lpstr>Was ist die LAG Bayern</vt:lpstr>
      <vt:lpstr>Wohnen im Alter –  Am liebsten zu Hause!</vt:lpstr>
      <vt:lpstr>Wie wohnen Sie derzeit?</vt:lpstr>
      <vt:lpstr>Können Sie sich vorstellen in einer anderen Wohnform zu leben?</vt:lpstr>
      <vt:lpstr>Ausstattung dieser Wohnform</vt:lpstr>
      <vt:lpstr>Wohnformen im Alter</vt:lpstr>
      <vt:lpstr>Wohnberatung</vt:lpstr>
      <vt:lpstr>Wohnberatung</vt:lpstr>
      <vt:lpstr>Beispiele für Wohnberatung –  Hilfsmittelversorgung</vt:lpstr>
      <vt:lpstr>Beispiele für Wohnberatung –  Umbaumaßnahme</vt:lpstr>
      <vt:lpstr>Ziel der Wohnberatung –  Verbleib in den eigenen 4 Wänden</vt:lpstr>
      <vt:lpstr>Wohnberatungsangebote in Bayern </vt:lpstr>
      <vt:lpstr>Wohnberatungsstellen in Bayern</vt:lpstr>
      <vt:lpstr>Vision – Flächendeckendes Wohnberatungsangebot in Bayern </vt:lpstr>
      <vt:lpstr>Schulung</vt:lpstr>
      <vt:lpstr>Information</vt:lpstr>
      <vt:lpstr>Haben Sie noch Fragen?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Offtermatt</dc:creator>
  <cp:lastModifiedBy>Fritsch, Mara</cp:lastModifiedBy>
  <cp:revision>37</cp:revision>
  <dcterms:created xsi:type="dcterms:W3CDTF">2014-03-25T12:28:50Z</dcterms:created>
  <dcterms:modified xsi:type="dcterms:W3CDTF">2017-10-16T13:08:57Z</dcterms:modified>
</cp:coreProperties>
</file>