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2"/>
    <p:sldMasterId id="2147483746" r:id="rId3"/>
    <p:sldMasterId id="2147483651" r:id="rId4"/>
    <p:sldMasterId id="2147483652" r:id="rId5"/>
    <p:sldMasterId id="2147483653" r:id="rId6"/>
  </p:sldMasterIdLst>
  <p:notesMasterIdLst>
    <p:notesMasterId r:id="rId21"/>
  </p:notesMasterIdLst>
  <p:sldIdLst>
    <p:sldId id="271" r:id="rId7"/>
    <p:sldId id="262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5" r:id="rId18"/>
    <p:sldId id="263" r:id="rId19"/>
    <p:sldId id="269" r:id="rId20"/>
  </p:sldIdLst>
  <p:sldSz cx="9144000" cy="6858000" type="screen4x3"/>
  <p:notesSz cx="6858000" cy="9144000"/>
  <p:custDataLst>
    <p:tags r:id="rId2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E78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32" autoAdjust="0"/>
  </p:normalViewPr>
  <p:slideViewPr>
    <p:cSldViewPr>
      <p:cViewPr varScale="1">
        <p:scale>
          <a:sx n="77" d="100"/>
          <a:sy n="77" d="100"/>
        </p:scale>
        <p:origin x="-105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09209D-B050-46FA-9A27-5D5E364E7A55}" type="datetimeFigureOut">
              <a:rPr lang="de-DE"/>
              <a:pPr>
                <a:defRPr/>
              </a:pPr>
              <a:t>16.10.2017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5E687F-F364-44B7-8ED9-5F3AB739B1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899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E687F-F364-44B7-8ED9-5F3AB739B1F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248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E687F-F364-44B7-8ED9-5F3AB739B1F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56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E687F-F364-44B7-8ED9-5F3AB739B1F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55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E687F-F364-44B7-8ED9-5F3AB739B1F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97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43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E687F-F364-44B7-8ED9-5F3AB739B1F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3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E687F-F364-44B7-8ED9-5F3AB739B1F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58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E687F-F364-44B7-8ED9-5F3AB739B1F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64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9509-7202-4A63-857B-29B11FC8CD40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898775"/>
            <a:ext cx="6765925" cy="1265238"/>
          </a:xfrm>
        </p:spPr>
        <p:txBody>
          <a:bodyPr lIns="91440" rIns="0" anchor="b">
            <a:sp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292600"/>
            <a:ext cx="6761163" cy="655638"/>
          </a:xfrm>
        </p:spPr>
        <p:txBody>
          <a:bodyPr lIns="91440" rIns="0">
            <a:spAutoFit/>
          </a:bodyPr>
          <a:lstStyle>
            <a:lvl1pPr marL="0" indent="0" algn="r"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9972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3729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5" y="1125538"/>
            <a:ext cx="1908175" cy="43926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1125538"/>
            <a:ext cx="5572125" cy="43926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4036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1125538"/>
            <a:ext cx="76327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71550" y="2709863"/>
            <a:ext cx="7632700" cy="1327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1550" y="4189413"/>
            <a:ext cx="7632700" cy="13287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652120" y="630932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</p:spTree>
    <p:extLst>
      <p:ext uri="{BB962C8B-B14F-4D97-AF65-F5344CB8AC3E}">
        <p14:creationId xmlns:p14="http://schemas.microsoft.com/office/powerpoint/2010/main" val="163417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1125538"/>
            <a:ext cx="76327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71550" y="2709863"/>
            <a:ext cx="3740150" cy="28082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4100" y="2709863"/>
            <a:ext cx="3740150" cy="28082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724128" y="630932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</p:spTree>
    <p:extLst>
      <p:ext uri="{BB962C8B-B14F-4D97-AF65-F5344CB8AC3E}">
        <p14:creationId xmlns:p14="http://schemas.microsoft.com/office/powerpoint/2010/main" val="64536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956B-DE28-4917-8FB0-521B702697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1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716F-2A18-4E9B-933E-ECBCB5ED71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338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49CC-37EE-40C2-82DB-20CEA1D9EF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98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ECA3-7114-40E4-A30A-86F50C6712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026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F56D-19BD-44A3-8E1B-689F88F846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04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5AFF-5077-458B-89AA-6330D421F0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9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724128" y="6237312"/>
            <a:ext cx="289560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253CFA19-171C-437C-A0B1-49F951C6A76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43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67EA-35D5-44CA-9C86-AAB36ED872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128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8F21-C9E5-4A99-83ED-CDFFD30951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683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F167-112B-450A-A7D9-CD4E0626DC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265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05D1-542A-4F8F-884D-FFE2B4B3B2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799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6477-806F-4FEC-8842-545EFBE46E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711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95E3-815A-4BA6-919F-15DA9D459D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888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25293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1319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088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2708275"/>
            <a:ext cx="3709988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3938" y="2708275"/>
            <a:ext cx="3709987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301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652120" y="6309320"/>
            <a:ext cx="289560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‹Nr.›</a:t>
            </a:r>
          </a:p>
        </p:txBody>
      </p:sp>
    </p:spTree>
    <p:extLst>
      <p:ext uri="{BB962C8B-B14F-4D97-AF65-F5344CB8AC3E}">
        <p14:creationId xmlns:p14="http://schemas.microsoft.com/office/powerpoint/2010/main" val="3037426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00547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81437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47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9121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1177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70990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1196975"/>
            <a:ext cx="1892300" cy="43195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1196975"/>
            <a:ext cx="5527675" cy="43195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34179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6404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04492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89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2709863"/>
            <a:ext cx="3740150" cy="280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4100" y="2709863"/>
            <a:ext cx="3740150" cy="280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652120" y="630932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</p:spTree>
    <p:extLst>
      <p:ext uri="{BB962C8B-B14F-4D97-AF65-F5344CB8AC3E}">
        <p14:creationId xmlns:p14="http://schemas.microsoft.com/office/powerpoint/2010/main" val="2156853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2636838"/>
            <a:ext cx="3740150" cy="3313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4100" y="2636838"/>
            <a:ext cx="3740150" cy="3313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41993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3206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79934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470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8642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8065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28119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5" y="1125538"/>
            <a:ext cx="1908175" cy="48244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1125538"/>
            <a:ext cx="5572125" cy="48244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5215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0693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461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3578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6372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2636838"/>
            <a:ext cx="3703638" cy="1512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7588" y="2636838"/>
            <a:ext cx="3705225" cy="1512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14681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9074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9165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487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34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4379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12591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3688" y="1196975"/>
            <a:ext cx="1889125" cy="2952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1196975"/>
            <a:ext cx="5519738" cy="29527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3670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597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63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716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327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125538"/>
            <a:ext cx="7632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709863"/>
            <a:ext cx="76327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5724128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Seite </a:t>
            </a:r>
            <a:fld id="{11CF8A96-343B-43D4-AA08-FC99974F886B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Seite ‹Nr.›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DD3B37-B45F-402D-A191-3FA82AC928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196975"/>
            <a:ext cx="7561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708275"/>
            <a:ext cx="75723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A4E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636838"/>
            <a:ext cx="7632700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125538"/>
            <a:ext cx="7632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0A4E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0A4E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636838"/>
            <a:ext cx="756126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1. Textmasterformate durch Klicken bearbeiten</a:t>
            </a:r>
          </a:p>
          <a:p>
            <a:pPr lvl="2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196975"/>
            <a:ext cx="7561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rgbClr val="0A4E7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180975" algn="l"/>
        </a:tabLst>
        <a:defRPr sz="1600" b="1">
          <a:solidFill>
            <a:srgbClr val="0A4E78"/>
          </a:solidFill>
          <a:latin typeface="+mn-lt"/>
          <a:ea typeface="+mn-ea"/>
          <a:cs typeface="+mn-cs"/>
        </a:defRPr>
      </a:lvl1pPr>
      <a:lvl2pPr marL="180975" indent="-1588" algn="l" rtl="0" eaLnBrk="0" fontAlgn="base" hangingPunct="0">
        <a:spcBef>
          <a:spcPct val="20000"/>
        </a:spcBef>
        <a:spcAft>
          <a:spcPct val="0"/>
        </a:spcAft>
        <a:buAutoNum type="arabicPeriod"/>
        <a:tabLst>
          <a:tab pos="180975" algn="l"/>
        </a:tabLst>
        <a:defRPr sz="1600" b="1">
          <a:solidFill>
            <a:srgbClr val="0A4E78"/>
          </a:solidFill>
          <a:latin typeface="+mn-lt"/>
          <a:cs typeface="+mn-cs"/>
        </a:defRPr>
      </a:lvl2pPr>
      <a:lvl3pPr marL="534988" indent="-174625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0975" algn="l"/>
        </a:tabLst>
        <a:defRPr sz="1400">
          <a:solidFill>
            <a:schemeClr val="tx1"/>
          </a:solidFill>
          <a:latin typeface="+mn-lt"/>
          <a:cs typeface="+mn-cs"/>
        </a:defRPr>
      </a:lvl3pPr>
      <a:lvl4pPr marL="2114550" indent="-3810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674938" indent="-3810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132138" indent="-381000" algn="l" rtl="0" fontAlgn="base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589338" indent="-381000" algn="l" rtl="0" fontAlgn="base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4046538" indent="-381000" algn="l" rtl="0" fontAlgn="base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503738" indent="-381000" algn="l" rtl="0" fontAlgn="base">
        <a:spcBef>
          <a:spcPct val="20000"/>
        </a:spcBef>
        <a:spcAft>
          <a:spcPct val="0"/>
        </a:spcAft>
        <a:buChar char="»"/>
        <a:tabLst>
          <a:tab pos="1809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idx="1"/>
          </p:nvPr>
        </p:nvSpPr>
        <p:spPr>
          <a:xfrm>
            <a:off x="971550" y="3789065"/>
            <a:ext cx="7632700" cy="2808287"/>
          </a:xfrm>
        </p:spPr>
        <p:txBody>
          <a:bodyPr>
            <a:normAutofit/>
          </a:bodyPr>
          <a:lstStyle/>
          <a:p>
            <a:pPr algn="r"/>
            <a:endParaRPr lang="de-DE" sz="2000" b="1" dirty="0"/>
          </a:p>
          <a:p>
            <a:pPr algn="r"/>
            <a:endParaRPr lang="de-DE" sz="2000" b="1" dirty="0"/>
          </a:p>
          <a:p>
            <a:pPr algn="r"/>
            <a:endParaRPr lang="de-DE" sz="2000" b="1" dirty="0"/>
          </a:p>
          <a:p>
            <a:pPr algn="r"/>
            <a:endParaRPr lang="de-DE" sz="2000" b="1" dirty="0"/>
          </a:p>
          <a:p>
            <a:pPr algn="r"/>
            <a:r>
              <a:rPr lang="de-DE" sz="2000" b="1" dirty="0"/>
              <a:t>Bayerische Kommunen gestalten den demografischen Wandel</a:t>
            </a:r>
            <a:br>
              <a:rPr lang="de-DE" sz="2000" b="1" dirty="0"/>
            </a:br>
            <a:r>
              <a:rPr lang="de-DE" sz="2000" dirty="0"/>
              <a:t>05. April 2017, </a:t>
            </a:r>
          </a:p>
          <a:p>
            <a:pPr algn="r"/>
            <a:r>
              <a:rPr lang="de-DE" sz="2000" dirty="0"/>
              <a:t>Maritim Hotel Nürnberg</a:t>
            </a:r>
          </a:p>
        </p:txBody>
      </p:sp>
      <p:pic>
        <p:nvPicPr>
          <p:cNvPr id="4" name="Grafik 3" descr="[DECORATIVE]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28" b="7638"/>
          <a:stretch/>
        </p:blipFill>
        <p:spPr>
          <a:xfrm>
            <a:off x="1259632" y="1680105"/>
            <a:ext cx="5616624" cy="340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+mj-lt"/>
              </a:rPr>
              <a:t>Marktplatz der Generationen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22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412776"/>
            <a:ext cx="8579420" cy="54452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de-DE" sz="2000" b="1" dirty="0"/>
              <a:t>…Blick auf den Beratungsprozess</a:t>
            </a:r>
            <a:r>
              <a:rPr lang="de-DE" sz="2000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Systematische und kontinuierliche Arbeit an </a:t>
            </a:r>
            <a:br>
              <a:rPr lang="de-DE" dirty="0"/>
            </a:br>
            <a:r>
              <a:rPr lang="de-DE" dirty="0"/>
              <a:t>seniorenspezifischen Themen unabdingbar für Erfolge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Analyse, Information, unterschiedliche und </a:t>
            </a:r>
            <a:br>
              <a:rPr lang="de-DE" dirty="0"/>
            </a:br>
            <a:r>
              <a:rPr lang="de-DE" dirty="0"/>
              <a:t>neuere Beratungsformate sehr hilfreich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aufsuchende </a:t>
            </a:r>
            <a:r>
              <a:rPr lang="de-DE" sz="2000" dirty="0"/>
              <a:t>und selbst angeforderte Beratung nützlich</a:t>
            </a:r>
          </a:p>
          <a:p>
            <a:pPr marL="137160" indent="0">
              <a:spcBef>
                <a:spcPts val="1200"/>
              </a:spcBef>
              <a:buNone/>
            </a:pPr>
            <a:r>
              <a:rPr lang="de-DE" sz="2000" b="1" dirty="0"/>
              <a:t>…Blick auf Finanzen: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Förderungen und andere Gelder wurden vermittelt, </a:t>
            </a:r>
            <a:br>
              <a:rPr lang="de-DE" dirty="0"/>
            </a:br>
            <a:r>
              <a:rPr lang="de-DE" dirty="0"/>
              <a:t>die ohne Beratung nicht eingeworben worden wären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auch kleinere Beträge erzielen große Wirkung und motivieren</a:t>
            </a:r>
          </a:p>
          <a:p>
            <a:pPr marL="137160" indent="0">
              <a:spcBef>
                <a:spcPts val="1200"/>
              </a:spcBef>
              <a:buNone/>
            </a:pPr>
            <a:r>
              <a:rPr lang="de-DE" sz="2000" b="1" dirty="0"/>
              <a:t>…Blick auf jährliche Vernetzungstreffen der Gemeinden: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Austausch und Vernetzung – Mitstreiter haben hilft weiter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Fachvorträge zu relevanten Themen der Gemeinden nützlich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Plattform für gemeinsames Lernen und Reflexion eigenen Tuns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7632700" cy="1143000"/>
          </a:xfrm>
        </p:spPr>
        <p:txBody>
          <a:bodyPr>
            <a:normAutofit/>
          </a:bodyPr>
          <a:lstStyle/>
          <a:p>
            <a:r>
              <a:rPr lang="de-DE" dirty="0"/>
              <a:t>Fazit mit…</a:t>
            </a:r>
          </a:p>
        </p:txBody>
      </p:sp>
    </p:spTree>
    <p:extLst>
      <p:ext uri="{BB962C8B-B14F-4D97-AF65-F5344CB8AC3E}">
        <p14:creationId xmlns:p14="http://schemas.microsoft.com/office/powerpoint/2010/main" val="427547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052670"/>
            <a:ext cx="8579420" cy="580533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de-D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„Alles auf der Welt </a:t>
            </a:r>
          </a:p>
          <a:p>
            <a:pPr marL="137160" indent="0">
              <a:buNone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kommt auf einen gescheiten Einfall</a:t>
            </a:r>
          </a:p>
          <a:p>
            <a:pPr marL="137160" indent="0">
              <a:buNone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auf einen festen Entschluss an.“ </a:t>
            </a:r>
          </a:p>
          <a:p>
            <a:pPr marL="137160" indent="0" algn="r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sz="1600" i="1" dirty="0"/>
              <a:t>(J. W. v. Goethe)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11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Zitat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50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30415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12</a:t>
            </a:fld>
            <a:endParaRPr lang="de-DE" dirty="0"/>
          </a:p>
        </p:txBody>
      </p:sp>
      <p:pic>
        <p:nvPicPr>
          <p:cNvPr id="3" name="Grafik 2" descr="[DECORATIVE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276872"/>
            <a:ext cx="8326967" cy="32870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1600" y="908720"/>
            <a:ext cx="7848922" cy="1143000"/>
          </a:xfrm>
        </p:spPr>
        <p:txBody>
          <a:bodyPr/>
          <a:lstStyle/>
          <a:p>
            <a:r>
              <a:rPr lang="de-DE" dirty="0"/>
              <a:t>Praxiserfahrungen aus den Modellgemeinden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AT" sz="2000" dirty="0"/>
              <a:t>Moderiertes Gespräch mit Vertreterinnen und Vertretern der neun Modellkommunen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75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13</a:t>
            </a:fld>
            <a:endParaRPr lang="de-D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72459"/>
              </p:ext>
            </p:extLst>
          </p:nvPr>
        </p:nvGraphicFramePr>
        <p:xfrm>
          <a:off x="865188" y="1206500"/>
          <a:ext cx="7632700" cy="547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5" imgW="6161991" imgH="4424191" progId="Word.Document.12">
                  <p:embed/>
                </p:oleObj>
              </mc:Choice>
              <mc:Fallback>
                <p:oleObj name="Document" r:id="rId5" imgW="6161991" imgH="44241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5188" y="1206500"/>
                        <a:ext cx="7632700" cy="547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7534" y="548680"/>
            <a:ext cx="8064946" cy="648072"/>
          </a:xfrm>
        </p:spPr>
        <p:txBody>
          <a:bodyPr/>
          <a:lstStyle/>
          <a:p>
            <a:r>
              <a:rPr lang="de-DE" dirty="0"/>
              <a:t>Erfahrungsaustausch in Praxisforen</a:t>
            </a:r>
            <a:br>
              <a:rPr lang="de-DE" dirty="0"/>
            </a:br>
            <a:endParaRPr lang="de-DE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856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1550" y="1125538"/>
            <a:ext cx="7488882" cy="4103662"/>
          </a:xfrm>
        </p:spPr>
        <p:txBody>
          <a:bodyPr/>
          <a:lstStyle/>
          <a:p>
            <a:r>
              <a:rPr lang="de-DE" sz="4000" dirty="0"/>
              <a:t>Vielen Dank für Ihr Kommen…</a:t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>…und kommen</a:t>
            </a:r>
            <a:br>
              <a:rPr lang="de-DE" sz="4000" dirty="0"/>
            </a:br>
            <a:r>
              <a:rPr lang="de-DE" sz="4000" dirty="0"/>
              <a:t> Sie gut nach Hause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34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550" y="1125538"/>
            <a:ext cx="7560890" cy="1799406"/>
          </a:xfrm>
        </p:spPr>
        <p:txBody>
          <a:bodyPr/>
          <a:lstStyle/>
          <a:p>
            <a:r>
              <a:rPr lang="de-AT" dirty="0"/>
              <a:t>Marktplatz der Generationen –</a:t>
            </a:r>
            <a:br>
              <a:rPr lang="de-AT" dirty="0"/>
            </a:br>
            <a:r>
              <a:rPr lang="de-AT" dirty="0"/>
              <a:t>Erfolgsfaktoren und Handlungsfelder</a:t>
            </a:r>
            <a:br>
              <a:rPr lang="de-AT" dirty="0"/>
            </a:br>
            <a:r>
              <a:rPr lang="de-AT" dirty="0"/>
              <a:t>des Programms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AT" sz="2000" dirty="0"/>
              <a:t>→ </a:t>
            </a:r>
            <a:r>
              <a:rPr lang="de-AT" sz="2000" b="1" dirty="0"/>
              <a:t>Ines </a:t>
            </a:r>
            <a:r>
              <a:rPr lang="de-AT" sz="2000" b="1" dirty="0" err="1"/>
              <a:t>Riermeier</a:t>
            </a:r>
            <a:r>
              <a:rPr lang="de-AT" sz="2000" dirty="0"/>
              <a:t>, Institut für Personalberatung, </a:t>
            </a:r>
            <a:br>
              <a:rPr lang="de-AT" sz="2000" dirty="0"/>
            </a:br>
            <a:r>
              <a:rPr lang="de-AT" sz="2000" dirty="0"/>
              <a:t>    Organisationsentwicklung und Supervision in der EKHN, </a:t>
            </a:r>
            <a:br>
              <a:rPr lang="de-AT" sz="2000" dirty="0"/>
            </a:br>
            <a:r>
              <a:rPr lang="de-AT" sz="2000" dirty="0"/>
              <a:t>    Friedberg</a:t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de-AT" sz="2000" b="1" dirty="0"/>
              <a:t>→ Karlheinz </a:t>
            </a:r>
            <a:r>
              <a:rPr lang="de-AT" sz="2000" b="1" dirty="0" err="1"/>
              <a:t>Dommer</a:t>
            </a:r>
            <a:r>
              <a:rPr lang="de-AT" sz="2000" dirty="0"/>
              <a:t>,</a:t>
            </a:r>
            <a:br>
              <a:rPr lang="de-AT" sz="2000" dirty="0"/>
            </a:br>
            <a:r>
              <a:rPr lang="de-AT" sz="2000" dirty="0"/>
              <a:t>     </a:t>
            </a:r>
            <a:r>
              <a:rPr lang="de-AT" sz="2000" dirty="0" err="1"/>
              <a:t>landimpuls</a:t>
            </a:r>
            <a:r>
              <a:rPr lang="de-AT" sz="2000" dirty="0"/>
              <a:t>, Regenstauf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36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51510" indent="-514350">
              <a:spcBef>
                <a:spcPts val="1200"/>
              </a:spcBef>
              <a:buFont typeface="+mj-lt"/>
              <a:buAutoNum type="arabicPeriod"/>
            </a:pPr>
            <a:r>
              <a:rPr lang="de-DE" sz="2000" dirty="0"/>
              <a:t>Das Programm </a:t>
            </a:r>
            <a:br>
              <a:rPr lang="de-DE" sz="2000" dirty="0"/>
            </a:br>
            <a:r>
              <a:rPr lang="de-DE" sz="2000" dirty="0"/>
              <a:t>„Marktplatz der Generationen“</a:t>
            </a:r>
          </a:p>
          <a:p>
            <a:pPr marL="651510" indent="-514350">
              <a:spcBef>
                <a:spcPts val="1200"/>
              </a:spcBef>
              <a:buFont typeface="+mj-lt"/>
              <a:buAutoNum type="arabicPeriod"/>
            </a:pPr>
            <a:r>
              <a:rPr lang="de-DE" sz="2000" dirty="0"/>
              <a:t>Die 5 Handlungsfelder (HF)</a:t>
            </a:r>
          </a:p>
          <a:p>
            <a:pPr marL="651510" indent="-514350">
              <a:spcBef>
                <a:spcPts val="1200"/>
              </a:spcBef>
              <a:buFont typeface="+mj-lt"/>
              <a:buAutoNum type="arabicPeriod"/>
            </a:pPr>
            <a:r>
              <a:rPr lang="de-DE" sz="2000" dirty="0"/>
              <a:t>Erfolgsfaktoren</a:t>
            </a:r>
          </a:p>
          <a:p>
            <a:pPr marL="651510" indent="-514350">
              <a:spcBef>
                <a:spcPts val="1200"/>
              </a:spcBef>
              <a:buFont typeface="+mj-lt"/>
              <a:buAutoNum type="arabicPeriod"/>
            </a:pPr>
            <a:r>
              <a:rPr lang="de-DE" sz="2000" dirty="0"/>
              <a:t>Wann ist Beratung hilfreich? </a:t>
            </a:r>
            <a:br>
              <a:rPr lang="de-DE" sz="2000" dirty="0"/>
            </a:br>
            <a:r>
              <a:rPr lang="de-DE" sz="2000" dirty="0"/>
              <a:t>(Sicht der Gemeinden)</a:t>
            </a:r>
          </a:p>
          <a:p>
            <a:pPr marL="651510" indent="-514350">
              <a:spcBef>
                <a:spcPts val="1200"/>
              </a:spcBef>
              <a:buFont typeface="+mj-lt"/>
              <a:buAutoNum type="arabicPeriod"/>
            </a:pPr>
            <a:r>
              <a:rPr lang="de-DE" sz="2000" dirty="0"/>
              <a:t>Fazit </a:t>
            </a:r>
            <a:br>
              <a:rPr lang="de-DE" sz="2000" dirty="0"/>
            </a:br>
            <a:r>
              <a:rPr lang="de-DE" sz="2000" dirty="0"/>
              <a:t>(Sicht der Beratung)</a:t>
            </a:r>
          </a:p>
          <a:p>
            <a:pPr marL="651510" indent="-514350">
              <a:spcBef>
                <a:spcPts val="1200"/>
              </a:spcBef>
              <a:buFont typeface="+mj-lt"/>
              <a:buAutoNum type="arabicPeriod"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106398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9949" y="6414861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4</a:t>
            </a:fld>
            <a:endParaRPr lang="de-DE" dirty="0"/>
          </a:p>
        </p:txBody>
      </p:sp>
      <p:pic>
        <p:nvPicPr>
          <p:cNvPr id="5" name="Picture 2" descr="Landkarte" title="Graf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5548189" cy="5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91880" y="2961240"/>
            <a:ext cx="1152130" cy="262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075" name="Inhaltsplatzhalter 4"/>
          <p:cNvSpPr>
            <a:spLocks noGrp="1"/>
          </p:cNvSpPr>
          <p:nvPr>
            <p:ph sz="half" idx="1"/>
          </p:nvPr>
        </p:nvSpPr>
        <p:spPr>
          <a:xfrm>
            <a:off x="467440" y="1412776"/>
            <a:ext cx="3744520" cy="475252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"/>
            </a:pPr>
            <a:r>
              <a:rPr lang="de-DE" altLang="de-DE" sz="1800" b="1" dirty="0">
                <a:latin typeface="+mn-lt"/>
              </a:rPr>
              <a:t>Ziel war es, </a:t>
            </a:r>
            <a:br>
              <a:rPr lang="de-DE" altLang="de-DE" sz="1800" b="1" dirty="0">
                <a:latin typeface="+mn-lt"/>
              </a:rPr>
            </a:br>
            <a:r>
              <a:rPr lang="de-DE" altLang="de-DE" sz="1800" dirty="0">
                <a:latin typeface="+mn-lt"/>
              </a:rPr>
              <a:t>kleinere Kommunen  </a:t>
            </a:r>
            <a:br>
              <a:rPr lang="de-DE" altLang="de-DE" sz="1800" dirty="0">
                <a:latin typeface="+mn-lt"/>
              </a:rPr>
            </a:br>
            <a:r>
              <a:rPr lang="de-DE" altLang="de-DE" sz="1800" dirty="0">
                <a:latin typeface="+mn-lt"/>
              </a:rPr>
              <a:t>zu unterstützen, die Herausforderungen des demografischen Wandels </a:t>
            </a:r>
            <a:br>
              <a:rPr lang="de-DE" altLang="de-DE" sz="1800" dirty="0">
                <a:latin typeface="+mn-lt"/>
              </a:rPr>
            </a:br>
            <a:r>
              <a:rPr lang="de-DE" altLang="de-DE" sz="1800" dirty="0">
                <a:latin typeface="+mn-lt"/>
              </a:rPr>
              <a:t>mit Blick auf Seniorinnen und Senioren zu bewältigen.</a:t>
            </a:r>
          </a:p>
          <a:p>
            <a:pPr eaLnBrk="1" hangingPunct="1">
              <a:buFont typeface="Wingdings" pitchFamily="2" charset="2"/>
              <a:buChar char=""/>
            </a:pPr>
            <a:r>
              <a:rPr lang="de-DE" altLang="de-DE" sz="1800" b="1" dirty="0">
                <a:latin typeface="+mn-lt"/>
              </a:rPr>
              <a:t>Angebot des </a:t>
            </a:r>
            <a:r>
              <a:rPr lang="de-DE" altLang="de-DE" sz="1800" b="1" dirty="0" err="1">
                <a:latin typeface="+mn-lt"/>
              </a:rPr>
              <a:t>StMAS</a:t>
            </a:r>
            <a:r>
              <a:rPr lang="de-DE" altLang="de-DE" sz="1800" b="1" dirty="0">
                <a:latin typeface="+mn-lt"/>
              </a:rPr>
              <a:t>: </a:t>
            </a:r>
            <a:br>
              <a:rPr lang="de-DE" altLang="de-DE" sz="1800" b="1" dirty="0">
                <a:latin typeface="+mn-lt"/>
              </a:rPr>
            </a:br>
            <a:r>
              <a:rPr lang="de-DE" altLang="de-DE" sz="1800" dirty="0">
                <a:latin typeface="+mn-lt"/>
              </a:rPr>
              <a:t>Fachliche Begleitung über </a:t>
            </a:r>
            <a:br>
              <a:rPr lang="de-DE" altLang="de-DE" sz="1800" dirty="0">
                <a:latin typeface="+mn-lt"/>
              </a:rPr>
            </a:br>
            <a:r>
              <a:rPr lang="de-DE" altLang="de-DE" sz="1800" dirty="0">
                <a:latin typeface="+mn-lt"/>
              </a:rPr>
              <a:t>4 Jahre (Mitte 2012 – 2016)</a:t>
            </a:r>
          </a:p>
          <a:p>
            <a:pPr eaLnBrk="1" hangingPunct="1">
              <a:buFont typeface="Wingdings" pitchFamily="2" charset="2"/>
              <a:buChar char=""/>
            </a:pPr>
            <a:r>
              <a:rPr lang="de-DE" altLang="de-DE" sz="1800" b="1" dirty="0">
                <a:latin typeface="+mn-lt"/>
              </a:rPr>
              <a:t>Auswahl:</a:t>
            </a:r>
            <a:br>
              <a:rPr lang="de-DE" altLang="de-DE" sz="1800" b="1" dirty="0">
                <a:latin typeface="+mn-lt"/>
              </a:rPr>
            </a:br>
            <a:r>
              <a:rPr lang="de-DE" altLang="de-DE" sz="1800" dirty="0">
                <a:latin typeface="+mn-lt"/>
              </a:rPr>
              <a:t>9 Kommunen (aus über 70 Bewerbungen) ausgewählt.</a:t>
            </a:r>
          </a:p>
          <a:p>
            <a:pPr eaLnBrk="1" hangingPunct="1">
              <a:buFont typeface="Wingdings" pitchFamily="2" charset="2"/>
              <a:buChar char=""/>
            </a:pPr>
            <a:r>
              <a:rPr lang="de-DE" altLang="de-DE" sz="1800" b="1" dirty="0">
                <a:latin typeface="+mn-lt"/>
              </a:rPr>
              <a:t>Ergebnisse: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DE" altLang="de-DE" sz="1800" dirty="0">
                <a:latin typeface="+mn-lt"/>
              </a:rPr>
              <a:t>  jeweils in mindestens drei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DE" altLang="de-DE" sz="1800" dirty="0">
                <a:latin typeface="+mn-lt"/>
              </a:rPr>
              <a:t>  Handlungsfeldern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692680"/>
            <a:ext cx="8229600" cy="5760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Programm „Marktplatz der Generationen“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64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11929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5</a:t>
            </a:fld>
            <a:endParaRPr lang="de-DE" dirty="0"/>
          </a:p>
        </p:txBody>
      </p:sp>
      <p:grpSp>
        <p:nvGrpSpPr>
          <p:cNvPr id="18" name="Gruppieren 17" descr="[LAYOUT GROUP]"/>
          <p:cNvGrpSpPr/>
          <p:nvPr/>
        </p:nvGrpSpPr>
        <p:grpSpPr>
          <a:xfrm>
            <a:off x="4322394" y="963029"/>
            <a:ext cx="4683493" cy="5345695"/>
            <a:chOff x="4211638" y="836613"/>
            <a:chExt cx="4794250" cy="5472112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4211638" y="836613"/>
              <a:ext cx="4794250" cy="5472112"/>
              <a:chOff x="4211638" y="836613"/>
              <a:chExt cx="4794250" cy="5472112"/>
            </a:xfrm>
          </p:grpSpPr>
          <p:sp>
            <p:nvSpPr>
              <p:cNvPr id="29" name="Rechteck 28"/>
              <p:cNvSpPr/>
              <p:nvPr/>
            </p:nvSpPr>
            <p:spPr>
              <a:xfrm>
                <a:off x="4829175" y="5265738"/>
                <a:ext cx="4176713" cy="1042987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HF5: Wohnen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Selbstbestimmt zu </a:t>
                </a:r>
                <a:b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Hause wohnen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Individuelle Betreuung</a:t>
                </a:r>
              </a:p>
            </p:txBody>
          </p:sp>
          <p:sp>
            <p:nvSpPr>
              <p:cNvPr id="28" name="Pfeil nach rechts 27" descr="Pfeil nach rechts" title="Grafik"/>
              <p:cNvSpPr/>
              <p:nvPr/>
            </p:nvSpPr>
            <p:spPr>
              <a:xfrm>
                <a:off x="4211638" y="5619750"/>
                <a:ext cx="431800" cy="360363"/>
              </a:xfrm>
              <a:prstGeom prst="rightArrow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4829175" y="4149725"/>
                <a:ext cx="4176713" cy="1042988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HF4: Engagement + Teilhabe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Kultur, Freizeit, Gemeinschaft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Aktive + passive Teilnahme </a:t>
                </a:r>
                <a:b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älterer Menschen</a:t>
                </a:r>
              </a:p>
            </p:txBody>
          </p:sp>
          <p:sp>
            <p:nvSpPr>
              <p:cNvPr id="26" name="Pfeil nach rechts 25" descr="Pfeil nach rechts" title="Grafik"/>
              <p:cNvSpPr/>
              <p:nvPr/>
            </p:nvSpPr>
            <p:spPr>
              <a:xfrm>
                <a:off x="4211638" y="4491038"/>
                <a:ext cx="431800" cy="360362"/>
              </a:xfrm>
              <a:prstGeom prst="rightArrow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4829175" y="3032125"/>
                <a:ext cx="4176713" cy="1044575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HF3: Gesundheit + Pflege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Sicherstellung der medizinischen Versorgung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Partnerschaft + Vernetzung der Angebote</a:t>
                </a:r>
              </a:p>
            </p:txBody>
          </p:sp>
          <p:sp>
            <p:nvSpPr>
              <p:cNvPr id="24" name="Pfeil nach rechts 23" descr="Pfeil nach rechts" title="Grafik"/>
              <p:cNvSpPr/>
              <p:nvPr/>
            </p:nvSpPr>
            <p:spPr>
              <a:xfrm>
                <a:off x="4211638" y="3375025"/>
                <a:ext cx="431800" cy="360363"/>
              </a:xfrm>
              <a:prstGeom prst="rightArrow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4829175" y="1952625"/>
                <a:ext cx="4173538" cy="1008063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HF2: Dienstleistungen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Beratung und Information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Mobilität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Mobile Serviceleistungen</a:t>
                </a:r>
              </a:p>
            </p:txBody>
          </p:sp>
          <p:sp>
            <p:nvSpPr>
              <p:cNvPr id="22" name="Pfeil nach rechts 21" descr="Pfeil nach rechts" title="Grafik"/>
              <p:cNvSpPr/>
              <p:nvPr/>
            </p:nvSpPr>
            <p:spPr>
              <a:xfrm>
                <a:off x="4211638" y="2295525"/>
                <a:ext cx="431800" cy="358775"/>
              </a:xfrm>
              <a:prstGeom prst="rightArrow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4829175" y="836613"/>
                <a:ext cx="4164013" cy="1044575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HF1: Markt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Nahversorgung</a:t>
                </a:r>
              </a:p>
              <a:p>
                <a:pPr marL="179388" marR="0" lvl="0" indent="-1793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Partnerschaften mit Ehrenamtlichen </a:t>
                </a:r>
                <a:b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und Dienstleistern</a:t>
                </a:r>
              </a:p>
            </p:txBody>
          </p:sp>
        </p:grpSp>
        <p:sp>
          <p:nvSpPr>
            <p:cNvPr id="19" name="Pfeil nach rechts 18" descr="Pfeil nach rechts" title="Grafik"/>
            <p:cNvSpPr/>
            <p:nvPr/>
          </p:nvSpPr>
          <p:spPr>
            <a:xfrm>
              <a:off x="4211638" y="1177925"/>
              <a:ext cx="431800" cy="360363"/>
            </a:xfrm>
            <a:prstGeom prst="rightArrow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Rechteck 42"/>
          <p:cNvSpPr/>
          <p:nvPr/>
        </p:nvSpPr>
        <p:spPr>
          <a:xfrm rot="16200000">
            <a:off x="1060682" y="3157447"/>
            <a:ext cx="5345695" cy="956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Marktplatz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Generationen</a:t>
            </a: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323528" y="963030"/>
            <a:ext cx="2808288" cy="5544715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de-DE" sz="1600" b="1" dirty="0">
                <a:solidFill>
                  <a:srgbClr val="0A4E78"/>
                </a:solidFill>
                <a:latin typeface="+mn-lt"/>
              </a:rPr>
              <a:t>Juli 2012 bis 2013</a:t>
            </a:r>
            <a:endParaRPr lang="de-DE" sz="1600" dirty="0">
              <a:solidFill>
                <a:srgbClr val="0A4E78"/>
              </a:solidFill>
              <a:latin typeface="+mn-lt"/>
            </a:endParaRPr>
          </a:p>
          <a:p>
            <a:pPr marL="447675" indent="-311150">
              <a:buFont typeface="Wingdings" pitchFamily="2" charset="2"/>
              <a:buChar char=""/>
              <a:defRPr/>
            </a:pPr>
            <a:r>
              <a:rPr lang="de-DE" sz="1400" dirty="0">
                <a:solidFill>
                  <a:srgbClr val="0A4E78"/>
                </a:solidFill>
                <a:latin typeface="+mn-lt"/>
              </a:rPr>
              <a:t>Ist-Analyse und Konzept</a:t>
            </a:r>
          </a:p>
          <a:p>
            <a:pPr marL="447675" indent="-311150">
              <a:buFont typeface="Wingdings" pitchFamily="2" charset="2"/>
              <a:buChar char=""/>
              <a:defRPr/>
            </a:pPr>
            <a:r>
              <a:rPr lang="de-DE" sz="1400" dirty="0">
                <a:solidFill>
                  <a:srgbClr val="0A4E78"/>
                </a:solidFill>
                <a:latin typeface="+mn-lt"/>
              </a:rPr>
              <a:t>Festlegen von konkreten Maßnahmen und Projekten  zu den 5 Handlungsfeldern</a:t>
            </a:r>
            <a:br>
              <a:rPr lang="de-DE" sz="1400" dirty="0">
                <a:solidFill>
                  <a:srgbClr val="0A4E78"/>
                </a:solidFill>
                <a:latin typeface="+mn-lt"/>
              </a:rPr>
            </a:br>
            <a:endParaRPr lang="de-DE" sz="700" dirty="0">
              <a:solidFill>
                <a:srgbClr val="0A4E78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de-DE" sz="1600" b="1" dirty="0">
                <a:solidFill>
                  <a:srgbClr val="0A4E78"/>
                </a:solidFill>
                <a:latin typeface="+mn-lt"/>
              </a:rPr>
              <a:t>Bis Juni 2016</a:t>
            </a:r>
          </a:p>
          <a:p>
            <a:pPr marL="447675" indent="-311150">
              <a:buFont typeface="Wingdings" pitchFamily="2" charset="2"/>
              <a:buChar char=""/>
              <a:defRPr/>
            </a:pPr>
            <a:r>
              <a:rPr lang="de-DE" sz="1400" dirty="0">
                <a:solidFill>
                  <a:srgbClr val="0A4E78"/>
                </a:solidFill>
                <a:latin typeface="+mn-lt"/>
              </a:rPr>
              <a:t>Fachliche Begleitung bei </a:t>
            </a:r>
            <a:br>
              <a:rPr lang="de-DE" sz="1400" dirty="0">
                <a:solidFill>
                  <a:srgbClr val="0A4E78"/>
                </a:solidFill>
                <a:latin typeface="+mn-lt"/>
              </a:rPr>
            </a:br>
            <a:r>
              <a:rPr lang="de-DE" sz="1400" dirty="0">
                <a:solidFill>
                  <a:srgbClr val="0A4E78"/>
                </a:solidFill>
                <a:latin typeface="+mn-lt"/>
              </a:rPr>
              <a:t>der Projektumsetzung</a:t>
            </a:r>
          </a:p>
          <a:p>
            <a:pPr marL="447675" indent="-311150">
              <a:buFont typeface="Wingdings" pitchFamily="2" charset="2"/>
              <a:buChar char=""/>
              <a:defRPr/>
            </a:pPr>
            <a:r>
              <a:rPr lang="de-DE" sz="1400" dirty="0">
                <a:solidFill>
                  <a:srgbClr val="0A4E78"/>
                </a:solidFill>
                <a:latin typeface="+mn-lt"/>
              </a:rPr>
              <a:t>Unterstützung bei der Beantragung von Fördergeldern</a:t>
            </a:r>
            <a:br>
              <a:rPr lang="de-DE" sz="1400" dirty="0">
                <a:solidFill>
                  <a:srgbClr val="0A4E78"/>
                </a:solidFill>
                <a:latin typeface="+mn-lt"/>
              </a:rPr>
            </a:br>
            <a:endParaRPr lang="de-DE" sz="700" dirty="0">
              <a:solidFill>
                <a:srgbClr val="0A4E78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de-DE" sz="1600" b="1" dirty="0">
                <a:solidFill>
                  <a:srgbClr val="0A4E78"/>
                </a:solidFill>
                <a:latin typeface="+mn-lt"/>
              </a:rPr>
              <a:t>Förderung</a:t>
            </a:r>
            <a:endParaRPr lang="de-DE" sz="1400" dirty="0">
              <a:solidFill>
                <a:srgbClr val="0A4E78"/>
              </a:solidFill>
              <a:latin typeface="+mn-lt"/>
            </a:endParaRPr>
          </a:p>
          <a:p>
            <a:pPr marL="447675" indent="-311150">
              <a:buFont typeface="Wingdings" pitchFamily="2" charset="2"/>
              <a:buChar char=""/>
              <a:defRPr/>
            </a:pPr>
            <a:r>
              <a:rPr lang="de-DE" sz="1400" dirty="0">
                <a:solidFill>
                  <a:srgbClr val="0A4E78"/>
                </a:solidFill>
                <a:latin typeface="+mn-lt"/>
              </a:rPr>
              <a:t>Der Vorteil für die Kommunen besteht in der </a:t>
            </a:r>
            <a:br>
              <a:rPr lang="de-DE" sz="1400" dirty="0">
                <a:solidFill>
                  <a:srgbClr val="0A4E78"/>
                </a:solidFill>
                <a:latin typeface="+mn-lt"/>
              </a:rPr>
            </a:br>
            <a:r>
              <a:rPr lang="de-DE" sz="1400" dirty="0">
                <a:solidFill>
                  <a:srgbClr val="0A4E78"/>
                </a:solidFill>
                <a:latin typeface="+mn-lt"/>
              </a:rPr>
              <a:t>&gt;  kostenlosen fachlichen </a:t>
            </a:r>
            <a:br>
              <a:rPr lang="de-DE" sz="1400" dirty="0">
                <a:solidFill>
                  <a:srgbClr val="0A4E78"/>
                </a:solidFill>
                <a:latin typeface="+mn-lt"/>
              </a:rPr>
            </a:br>
            <a:r>
              <a:rPr lang="de-DE" sz="1400" dirty="0">
                <a:solidFill>
                  <a:srgbClr val="0A4E78"/>
                </a:solidFill>
                <a:latin typeface="+mn-lt"/>
              </a:rPr>
              <a:t>    Begleitung </a:t>
            </a:r>
            <a:br>
              <a:rPr lang="de-DE" sz="1400" dirty="0">
                <a:solidFill>
                  <a:srgbClr val="0A4E78"/>
                </a:solidFill>
                <a:latin typeface="+mn-lt"/>
              </a:rPr>
            </a:br>
            <a:r>
              <a:rPr lang="de-DE" sz="1400" dirty="0">
                <a:solidFill>
                  <a:srgbClr val="0A4E78"/>
                </a:solidFill>
                <a:latin typeface="+mn-lt"/>
              </a:rPr>
              <a:t>&gt;  der bayernweiten </a:t>
            </a:r>
            <a:br>
              <a:rPr lang="de-DE" sz="1400" dirty="0">
                <a:solidFill>
                  <a:srgbClr val="0A4E78"/>
                </a:solidFill>
                <a:latin typeface="+mn-lt"/>
              </a:rPr>
            </a:br>
            <a:r>
              <a:rPr lang="de-DE" sz="1400" dirty="0">
                <a:solidFill>
                  <a:srgbClr val="0A4E78"/>
                </a:solidFill>
                <a:latin typeface="+mn-lt"/>
              </a:rPr>
              <a:t>    Vernetzung und </a:t>
            </a:r>
            <a:br>
              <a:rPr lang="de-DE" sz="1400" dirty="0">
                <a:solidFill>
                  <a:srgbClr val="0A4E78"/>
                </a:solidFill>
                <a:latin typeface="+mn-lt"/>
              </a:rPr>
            </a:br>
            <a:r>
              <a:rPr lang="de-DE" sz="1400" dirty="0">
                <a:solidFill>
                  <a:srgbClr val="0A4E78"/>
                </a:solidFill>
                <a:latin typeface="+mn-lt"/>
              </a:rPr>
              <a:t>&gt;  in der Nähe zu den </a:t>
            </a:r>
            <a:br>
              <a:rPr lang="de-DE" sz="1400" dirty="0">
                <a:solidFill>
                  <a:srgbClr val="0A4E78"/>
                </a:solidFill>
                <a:latin typeface="+mn-lt"/>
              </a:rPr>
            </a:br>
            <a:r>
              <a:rPr lang="de-DE" sz="1400" dirty="0">
                <a:solidFill>
                  <a:srgbClr val="0A4E78"/>
                </a:solidFill>
                <a:latin typeface="+mn-lt"/>
              </a:rPr>
              <a:t>    beteiligten Ministerien.</a:t>
            </a:r>
          </a:p>
          <a:p>
            <a:pPr marL="137160" indent="0">
              <a:buNone/>
              <a:defRPr/>
            </a:pPr>
            <a:endParaRPr lang="de-DE" sz="1400" dirty="0">
              <a:solidFill>
                <a:srgbClr val="0A4E7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15132"/>
            <a:ext cx="7632700" cy="1143000"/>
          </a:xfrm>
        </p:spPr>
        <p:txBody>
          <a:bodyPr>
            <a:normAutofit/>
          </a:bodyPr>
          <a:lstStyle/>
          <a:p>
            <a:r>
              <a:rPr lang="de-DE" dirty="0"/>
              <a:t>Die fünf Handlungsfelder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33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594"/>
            <a:ext cx="8579420" cy="54007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Eigenes Knowhow + ergänzende Kenntnisse</a:t>
            </a:r>
            <a:br>
              <a:rPr lang="de-DE" sz="2000" b="1" dirty="0"/>
            </a:br>
            <a:r>
              <a:rPr lang="de-DE" sz="1600" dirty="0"/>
              <a:t>Projektmanagement, die richtigen im Team, zeitliche Ressourcen; rechtliche, technische, finanzielle Belange, Umgang mit Widerstand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Seniorenarbeit muss „Chefsache“ sein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600" dirty="0"/>
              <a:t>Unterstützung durch kommunale Politik unabdingbar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Gelingende Kooperationen</a:t>
            </a:r>
            <a:br>
              <a:rPr lang="de-DE" sz="2000" b="1" dirty="0"/>
            </a:br>
            <a:r>
              <a:rPr lang="de-DE" sz="1600" dirty="0"/>
              <a:t>stabile Verantwortungspartnerschaften bestehend </a:t>
            </a:r>
            <a:br>
              <a:rPr lang="de-DE" sz="1600" dirty="0"/>
            </a:br>
            <a:r>
              <a:rPr lang="de-DE" sz="1600" dirty="0"/>
              <a:t>aus Kommune, Zivilgesellschaft und Markt</a:t>
            </a:r>
            <a:endParaRPr lang="de-DE" sz="1600" b="1" dirty="0"/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Sensibilisierung auf allen Ebenen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600" dirty="0"/>
              <a:t>Bewusstseinsbildung ist Kernelement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Entwicklung einer Vision und Botschafter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600" dirty="0"/>
              <a:t>Dorf x heute – Dorf x in 30 Jahren: Und rede drüber!</a:t>
            </a:r>
            <a:br>
              <a:rPr lang="de-DE" sz="1600" dirty="0"/>
            </a:br>
            <a:r>
              <a:rPr lang="de-DE" sz="1600" dirty="0"/>
              <a:t>Ein Dorf, das nicht weiß, was es will, muss nehmen, was es bekommt! 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In Bildern und Geschichten sprechen</a:t>
            </a:r>
            <a:br>
              <a:rPr lang="de-DE" sz="2000" b="1" dirty="0"/>
            </a:br>
            <a:r>
              <a:rPr lang="de-DE" sz="1600" dirty="0"/>
              <a:t>Veränderungsprozesse sind kommunikative Prozesse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de-DE" sz="16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32700" cy="1143000"/>
          </a:xfrm>
        </p:spPr>
        <p:txBody>
          <a:bodyPr>
            <a:normAutofit/>
          </a:bodyPr>
          <a:lstStyle/>
          <a:p>
            <a:r>
              <a:rPr lang="de-DE" dirty="0"/>
              <a:t>Erfolgsfaktoren I</a:t>
            </a:r>
          </a:p>
        </p:txBody>
      </p:sp>
    </p:spTree>
    <p:extLst>
      <p:ext uri="{BB962C8B-B14F-4D97-AF65-F5344CB8AC3E}">
        <p14:creationId xmlns:p14="http://schemas.microsoft.com/office/powerpoint/2010/main" val="130473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18864" y="1412626"/>
            <a:ext cx="8229600" cy="54007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Wertschätzung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1600" dirty="0"/>
              <a:t>des Bestehenden 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Innovation &amp; Wissen – ein spannendes Paar</a:t>
            </a:r>
            <a:br>
              <a:rPr lang="de-DE" sz="2000" b="1" dirty="0"/>
            </a:br>
            <a:r>
              <a:rPr lang="de-DE" sz="1600" dirty="0"/>
              <a:t>Kopieren – Kombinieren - Kreieren</a:t>
            </a:r>
            <a:endParaRPr lang="de-DE" sz="1400" dirty="0"/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Akteurskonstellation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1600" dirty="0"/>
              <a:t>einsamer Kämpfer vs. robustes Netzwerk mit starkem Team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Zirkuläre (statt lineare) Projektplanung</a:t>
            </a: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1600" dirty="0"/>
              <a:t>Wenn Linearität das Normale ist, </a:t>
            </a:r>
            <a:br>
              <a:rPr lang="de-DE" sz="1600" dirty="0"/>
            </a:br>
            <a:r>
              <a:rPr lang="de-DE" sz="1600" dirty="0"/>
              <a:t>dann ist jede Abweichung ein Fehler…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2000" b="1" dirty="0"/>
              <a:t>Ganzheitlicher Ansatz, Prozess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600" dirty="0"/>
              <a:t>Strategie erarbeiten und umsetzen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000" b="1" dirty="0"/>
              <a:t>Herausbilden von Traditionen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600" dirty="0"/>
              <a:t>Kennenlernen – Routine gewinnen – Weitergeben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dirty="0"/>
          </a:p>
          <a:p>
            <a:pPr>
              <a:spcBef>
                <a:spcPts val="1200"/>
              </a:spcBef>
            </a:pPr>
            <a:endParaRPr lang="de-DE" sz="1200" dirty="0"/>
          </a:p>
          <a:p>
            <a:pPr>
              <a:spcBef>
                <a:spcPts val="1200"/>
              </a:spcBef>
            </a:pPr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00" y="404664"/>
            <a:ext cx="7632700" cy="1143000"/>
          </a:xfrm>
        </p:spPr>
        <p:txBody>
          <a:bodyPr>
            <a:normAutofit/>
          </a:bodyPr>
          <a:lstStyle/>
          <a:p>
            <a:r>
              <a:rPr lang="de-DE" dirty="0"/>
              <a:t>Erfolgsfaktoren II</a:t>
            </a:r>
          </a:p>
        </p:txBody>
      </p:sp>
    </p:spTree>
    <p:extLst>
      <p:ext uri="{BB962C8B-B14F-4D97-AF65-F5344CB8AC3E}">
        <p14:creationId xmlns:p14="http://schemas.microsoft.com/office/powerpoint/2010/main" val="187598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734"/>
            <a:ext cx="8229600" cy="403251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b="1" dirty="0"/>
              <a:t>ganzheitliche und konzeptionelle Sicht </a:t>
            </a:r>
            <a:r>
              <a:rPr lang="de-DE" sz="2200" dirty="0"/>
              <a:t>auf das </a:t>
            </a:r>
            <a:br>
              <a:rPr lang="de-DE" sz="2200" dirty="0"/>
            </a:br>
            <a:r>
              <a:rPr lang="de-DE" sz="2200" dirty="0"/>
              <a:t>Thema vermitteln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b="1" dirty="0"/>
              <a:t>gute Beispiel-Projekte</a:t>
            </a:r>
            <a:r>
              <a:rPr lang="de-DE" sz="2200" dirty="0"/>
              <a:t> aufzeigen und </a:t>
            </a:r>
            <a:br>
              <a:rPr lang="de-DE" sz="2200" dirty="0"/>
            </a:br>
            <a:r>
              <a:rPr lang="de-DE" sz="2200" b="1" dirty="0"/>
              <a:t>Exkursionen</a:t>
            </a:r>
            <a:r>
              <a:rPr lang="de-DE" sz="2200" dirty="0"/>
              <a:t> organisieren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b="1" dirty="0"/>
              <a:t>Individuelle Förderungen</a:t>
            </a:r>
            <a:r>
              <a:rPr lang="de-DE" sz="2200" dirty="0"/>
              <a:t> vermitteln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b="1" dirty="0"/>
              <a:t>Planungen, Konzepterstellung, Förderanträge </a:t>
            </a:r>
            <a:r>
              <a:rPr lang="de-DE" sz="2200" dirty="0"/>
              <a:t>unterstützen (und fachliche Argumente für die Förderkriterien liefern)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Die </a:t>
            </a:r>
            <a:r>
              <a:rPr lang="de-DE" sz="2200" b="1" dirty="0"/>
              <a:t>Beratung</a:t>
            </a:r>
            <a:r>
              <a:rPr lang="de-DE" sz="2200" dirty="0"/>
              <a:t> bzw. Begleitung </a:t>
            </a:r>
            <a:r>
              <a:rPr lang="de-DE" sz="2200" b="1" dirty="0"/>
              <a:t>kontinuierlich und längerfristig</a:t>
            </a:r>
            <a:r>
              <a:rPr lang="de-DE" sz="2200" dirty="0"/>
              <a:t> anbieten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b="1" dirty="0"/>
              <a:t>aufsuchende und angeforderte Beratung </a:t>
            </a:r>
            <a:r>
              <a:rPr lang="de-DE" sz="2200" dirty="0"/>
              <a:t>kombinieren</a:t>
            </a:r>
          </a:p>
          <a:p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32700" cy="1143000"/>
          </a:xfrm>
        </p:spPr>
        <p:txBody>
          <a:bodyPr/>
          <a:lstStyle/>
          <a:p>
            <a:r>
              <a:rPr lang="de-DE" dirty="0"/>
              <a:t>Wann ist Beratung hilfreich?</a:t>
            </a:r>
          </a:p>
        </p:txBody>
      </p:sp>
    </p:spTree>
    <p:extLst>
      <p:ext uri="{BB962C8B-B14F-4D97-AF65-F5344CB8AC3E}">
        <p14:creationId xmlns:p14="http://schemas.microsoft.com/office/powerpoint/2010/main" val="19657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6376" y="6381328"/>
            <a:ext cx="1080120" cy="3651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Seite </a:t>
            </a:r>
            <a:fld id="{40280D96-C381-4029-B990-4042B34DAD3D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28734"/>
            <a:ext cx="8229600" cy="453657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de-DE" sz="2200" b="1" dirty="0"/>
              <a:t>…Blick auf das Thema kommunale Seniorenpolitik</a:t>
            </a:r>
            <a:r>
              <a:rPr lang="de-DE" sz="2200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/>
              <a:t>viel größere Sensibilisierung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/>
              <a:t>Gesamtblick der Kommunen auf das Thema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/>
              <a:t>Selbstverständlichkeit des Themas in der Gemeinde </a:t>
            </a:r>
          </a:p>
          <a:p>
            <a:pPr marL="137160" indent="0">
              <a:spcBef>
                <a:spcPts val="1200"/>
              </a:spcBef>
              <a:buNone/>
            </a:pPr>
            <a:r>
              <a:rPr lang="de-DE" sz="1900" b="1" dirty="0"/>
              <a:t>…Blick auf Seniorinnen und Senioren: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/>
              <a:t>gestärkte Selbständigkeit älterer Menschen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/>
              <a:t>Wohnen und Leben in vertrauter Umgebung mit </a:t>
            </a:r>
            <a:br>
              <a:rPr lang="de-DE" sz="1900" dirty="0"/>
            </a:br>
            <a:r>
              <a:rPr lang="de-DE" sz="1900" dirty="0"/>
              <a:t>und ohne Unterstützungsbedarf (besser) möglich </a:t>
            </a:r>
          </a:p>
          <a:p>
            <a:pPr marL="137160" indent="0">
              <a:spcBef>
                <a:spcPts val="1200"/>
              </a:spcBef>
              <a:buNone/>
            </a:pPr>
            <a:r>
              <a:rPr lang="de-DE" b="1" dirty="0"/>
              <a:t>…Blick auf die Ergebnisse: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Projekte aus mindestens drei Handlungsfeldern realisiert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Gemeinden erleben sich als wirksam, horizontal und vertikal besser vernetzt, qualifizierter und im Thema „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date</a:t>
            </a:r>
            <a:r>
              <a:rPr lang="de-DE" dirty="0"/>
              <a:t>“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32700" cy="1143000"/>
          </a:xfrm>
        </p:spPr>
        <p:txBody>
          <a:bodyPr>
            <a:normAutofit/>
          </a:bodyPr>
          <a:lstStyle/>
          <a:p>
            <a:r>
              <a:rPr lang="de-DE" dirty="0"/>
              <a:t>Fazit mit…</a:t>
            </a:r>
          </a:p>
        </p:txBody>
      </p:sp>
    </p:spTree>
    <p:extLst>
      <p:ext uri="{BB962C8B-B14F-4D97-AF65-F5344CB8AC3E}">
        <p14:creationId xmlns:p14="http://schemas.microsoft.com/office/powerpoint/2010/main" val="3975760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04.05.2017 11:16: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4,2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GermanAustr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5,3,3075,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,18,43,42,2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"/>
</p:tagLst>
</file>

<file path=ppt/theme/theme1.xml><?xml version="1.0" encoding="utf-8"?>
<a:theme xmlns:a="http://schemas.openxmlformats.org/drawingml/2006/main" name="StMAS_Präsentation 2013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nutzerdefiniertes Design">
  <a:themeElements>
    <a:clrScheme name="3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564449A-BBEF-4047-859B-A98B5B528E8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StMAS_Präsentation 2013</Template>
  <TotalTime>0</TotalTime>
  <Words>248</Words>
  <Application>Microsoft Office PowerPoint</Application>
  <PresentationFormat>Bildschirmpräsentation 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StMAS_Präsentation 2013</vt:lpstr>
      <vt:lpstr>Benutzerdefiniertes Design</vt:lpstr>
      <vt:lpstr>1_Benutzerdefiniertes Design</vt:lpstr>
      <vt:lpstr>2_Benutzerdefiniertes Design</vt:lpstr>
      <vt:lpstr>3_Benutzerdefiniertes Design</vt:lpstr>
      <vt:lpstr>Document</vt:lpstr>
      <vt:lpstr>Marktplatz der Generationen</vt:lpstr>
      <vt:lpstr>Marktplatz der Generationen – Erfolgsfaktoren und Handlungsfelder des Programms   → Ines Riermeier, Institut für Personalberatung,      Organisationsentwicklung und Supervision in der EKHN,      Friedberg  → Karlheinz Dommer,      landimpuls, Regenstauf </vt:lpstr>
      <vt:lpstr>Inhalt</vt:lpstr>
      <vt:lpstr>Programm „Marktplatz der Generationen“</vt:lpstr>
      <vt:lpstr>Die fünf Handlungsfelder</vt:lpstr>
      <vt:lpstr>Erfolgsfaktoren I</vt:lpstr>
      <vt:lpstr>Erfolgsfaktoren II</vt:lpstr>
      <vt:lpstr>Wann ist Beratung hilfreich?</vt:lpstr>
      <vt:lpstr>Fazit mit…</vt:lpstr>
      <vt:lpstr>Fazit mit…</vt:lpstr>
      <vt:lpstr>Zitat</vt:lpstr>
      <vt:lpstr>Praxiserfahrungen aus den Modellgemeinden  Moderiertes Gespräch mit Vertreterinnen und Vertretern der neun Modellkommunen </vt:lpstr>
      <vt:lpstr>Erfahrungsaustausch in Praxisforen </vt:lpstr>
      <vt:lpstr>Vielen Dank für Ihr Kommen…  …und kommen  Sie gut nach Hause </vt:lpstr>
    </vt:vector>
  </TitlesOfParts>
  <Company>BayStMAS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Text</dc:title>
  <dc:creator>Reichenberger</dc:creator>
  <cp:lastModifiedBy>Schwendner</cp:lastModifiedBy>
  <cp:revision>27</cp:revision>
  <dcterms:created xsi:type="dcterms:W3CDTF">2017-03-08T10:50:37Z</dcterms:created>
  <dcterms:modified xsi:type="dcterms:W3CDTF">2017-10-16T13:59:51Z</dcterms:modified>
</cp:coreProperties>
</file>